
<file path=[Content_Types].xml><?xml version="1.0" encoding="utf-8"?>
<Types xmlns="http://schemas.openxmlformats.org/package/2006/content-types">
  <Default Extension="png" ContentType="image/png"/>
  <Default Extension="tmp"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2"/>
  </p:notesMasterIdLst>
  <p:handoutMasterIdLst>
    <p:handoutMasterId r:id="rId53"/>
  </p:handoutMasterIdLst>
  <p:sldIdLst>
    <p:sldId id="256" r:id="rId5"/>
    <p:sldId id="486" r:id="rId6"/>
    <p:sldId id="510" r:id="rId7"/>
    <p:sldId id="512" r:id="rId8"/>
    <p:sldId id="513" r:id="rId9"/>
    <p:sldId id="515" r:id="rId10"/>
    <p:sldId id="397" r:id="rId11"/>
    <p:sldId id="421" r:id="rId12"/>
    <p:sldId id="462" r:id="rId13"/>
    <p:sldId id="465" r:id="rId14"/>
    <p:sldId id="464" r:id="rId15"/>
    <p:sldId id="440" r:id="rId16"/>
    <p:sldId id="445" r:id="rId17"/>
    <p:sldId id="439" r:id="rId18"/>
    <p:sldId id="342" r:id="rId19"/>
    <p:sldId id="446" r:id="rId20"/>
    <p:sldId id="441" r:id="rId21"/>
    <p:sldId id="390" r:id="rId22"/>
    <p:sldId id="391" r:id="rId23"/>
    <p:sldId id="415" r:id="rId24"/>
    <p:sldId id="453" r:id="rId25"/>
    <p:sldId id="443" r:id="rId26"/>
    <p:sldId id="442" r:id="rId27"/>
    <p:sldId id="448" r:id="rId28"/>
    <p:sldId id="449" r:id="rId29"/>
    <p:sldId id="450" r:id="rId30"/>
    <p:sldId id="451" r:id="rId31"/>
    <p:sldId id="355" r:id="rId32"/>
    <p:sldId id="447" r:id="rId33"/>
    <p:sldId id="431" r:id="rId34"/>
    <p:sldId id="386" r:id="rId35"/>
    <p:sldId id="454" r:id="rId36"/>
    <p:sldId id="432" r:id="rId37"/>
    <p:sldId id="400" r:id="rId38"/>
    <p:sldId id="423" r:id="rId39"/>
    <p:sldId id="387" r:id="rId40"/>
    <p:sldId id="358" r:id="rId41"/>
    <p:sldId id="378" r:id="rId42"/>
    <p:sldId id="437" r:id="rId43"/>
    <p:sldId id="412" r:id="rId44"/>
    <p:sldId id="413" r:id="rId45"/>
    <p:sldId id="414" r:id="rId46"/>
    <p:sldId id="452" r:id="rId47"/>
    <p:sldId id="416" r:id="rId48"/>
    <p:sldId id="455" r:id="rId49"/>
    <p:sldId id="417" r:id="rId50"/>
    <p:sldId id="411" r:id="rId51"/>
  </p:sldIdLst>
  <p:sldSz cx="9144000" cy="6858000" type="screen4x3"/>
  <p:notesSz cx="6865938" cy="9158288"/>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845">
          <p15:clr>
            <a:srgbClr val="A4A3A4"/>
          </p15:clr>
        </p15:guide>
        <p15:guide id="3" orient="horz" pos="1071">
          <p15:clr>
            <a:srgbClr val="A4A3A4"/>
          </p15:clr>
        </p15:guide>
        <p15:guide id="4" pos="2880">
          <p15:clr>
            <a:srgbClr val="A4A3A4"/>
          </p15:clr>
        </p15:guide>
        <p15:guide id="5" pos="61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a Irízar" initials="PI" lastIdx="2" clrIdx="0">
    <p:extLst>
      <p:ext uri="{19B8F6BF-5375-455C-9EA6-DF929625EA0E}">
        <p15:presenceInfo xmlns:p15="http://schemas.microsoft.com/office/powerpoint/2012/main" userId="Paula Iríz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82A"/>
    <a:srgbClr val="17375E"/>
    <a:srgbClr val="FF9900"/>
    <a:srgbClr val="C6D9F1"/>
    <a:srgbClr val="FFFFCC"/>
    <a:srgbClr val="E1EBF7"/>
    <a:srgbClr val="E9EFF7"/>
    <a:srgbClr val="ECF1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35758FB7-9AC5-4552-8A53-C91805E547FA}" styleName="Estilo temático 1 - Énfasis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97" autoAdjust="0"/>
    <p:restoredTop sz="94434" autoAdjust="0"/>
  </p:normalViewPr>
  <p:slideViewPr>
    <p:cSldViewPr showGuides="1">
      <p:cViewPr varScale="1">
        <p:scale>
          <a:sx n="68" d="100"/>
          <a:sy n="68" d="100"/>
        </p:scale>
        <p:origin x="1410" y="72"/>
      </p:cViewPr>
      <p:guideLst>
        <p:guide orient="horz" pos="2160"/>
        <p:guide orient="horz" pos="845"/>
        <p:guide orient="horz" pos="1071"/>
        <p:guide pos="2880"/>
        <p:guide pos="612"/>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_rels/drawing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image" Target="../media/image6.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D50F42-1845-48F9-93D2-5B7B4090CEDE}" type="doc">
      <dgm:prSet loTypeId="urn:microsoft.com/office/officeart/2008/layout/AlternatingPictureBlocks" loCatId="list" qsTypeId="urn:microsoft.com/office/officeart/2005/8/quickstyle/simple1" qsCatId="simple" csTypeId="urn:microsoft.com/office/officeart/2005/8/colors/colorful2" csCatId="colorful" phldr="1"/>
      <dgm:spPr/>
      <dgm:t>
        <a:bodyPr/>
        <a:lstStyle/>
        <a:p>
          <a:endParaRPr lang="es-CL"/>
        </a:p>
      </dgm:t>
    </dgm:pt>
    <dgm:pt modelId="{82FE85C4-42F3-4680-939D-A4DE5752C714}">
      <dgm:prSet phldrT="[Texto]" custT="1"/>
      <dgm:spPr/>
      <dgm:t>
        <a:bodyPr/>
        <a:lstStyle/>
        <a:p>
          <a:pPr>
            <a:lnSpc>
              <a:spcPct val="100000"/>
            </a:lnSpc>
            <a:spcAft>
              <a:spcPts val="300"/>
            </a:spcAft>
          </a:pPr>
          <a:r>
            <a:rPr lang="es-CL" sz="1600" dirty="0"/>
            <a:t>Asesoría permanente</a:t>
          </a:r>
        </a:p>
        <a:p>
          <a:pPr>
            <a:lnSpc>
              <a:spcPct val="100000"/>
            </a:lnSpc>
            <a:spcAft>
              <a:spcPts val="300"/>
            </a:spcAft>
          </a:pPr>
          <a:r>
            <a:rPr lang="es-CL" sz="1600" dirty="0"/>
            <a:t>Capacitaciones</a:t>
          </a:r>
        </a:p>
        <a:p>
          <a:pPr>
            <a:lnSpc>
              <a:spcPct val="100000"/>
            </a:lnSpc>
            <a:spcAft>
              <a:spcPts val="300"/>
            </a:spcAft>
          </a:pPr>
          <a:r>
            <a:rPr lang="es-CL" sz="1600" dirty="0"/>
            <a:t>Mesa de Ayuda</a:t>
          </a:r>
          <a:endParaRPr lang="es-ES" sz="1600" dirty="0"/>
        </a:p>
      </dgm:t>
    </dgm:pt>
    <dgm:pt modelId="{ACA2AA83-54FD-4063-A667-33C93E4DFC7D}" type="parTrans" cxnId="{191532FF-0D68-4200-98A4-ACBDA126AAFA}">
      <dgm:prSet/>
      <dgm:spPr/>
      <dgm:t>
        <a:bodyPr/>
        <a:lstStyle/>
        <a:p>
          <a:endParaRPr lang="es-CL"/>
        </a:p>
      </dgm:t>
    </dgm:pt>
    <dgm:pt modelId="{316FE84B-CEBF-44EB-B1F4-F5B956B94DAB}" type="sibTrans" cxnId="{191532FF-0D68-4200-98A4-ACBDA126AAFA}">
      <dgm:prSet/>
      <dgm:spPr/>
      <dgm:t>
        <a:bodyPr/>
        <a:lstStyle/>
        <a:p>
          <a:endParaRPr lang="es-CL"/>
        </a:p>
      </dgm:t>
    </dgm:pt>
    <dgm:pt modelId="{B12DE66D-D7A6-4242-8D31-D0C0DCCB7980}">
      <dgm:prSet phldrT="[Texto]" custT="1"/>
      <dgm:spPr/>
      <dgm:t>
        <a:bodyPr/>
        <a:lstStyle/>
        <a:p>
          <a:pPr>
            <a:lnSpc>
              <a:spcPct val="100000"/>
            </a:lnSpc>
            <a:spcAft>
              <a:spcPts val="300"/>
            </a:spcAft>
          </a:pPr>
          <a:r>
            <a:rPr lang="es-CL" sz="1600" dirty="0"/>
            <a:t>Portal de control </a:t>
          </a:r>
        </a:p>
        <a:p>
          <a:pPr>
            <a:lnSpc>
              <a:spcPct val="100000"/>
            </a:lnSpc>
            <a:spcAft>
              <a:spcPts val="300"/>
            </a:spcAft>
          </a:pPr>
          <a:r>
            <a:rPr lang="es-CL" sz="1600" dirty="0"/>
            <a:t>Reportes de gestión</a:t>
          </a:r>
        </a:p>
      </dgm:t>
    </dgm:pt>
    <dgm:pt modelId="{AE2FFABD-F5AC-4998-A809-7F260B5DCC0B}" type="parTrans" cxnId="{B9F6FDC1-3AA1-4CF7-8A6C-63BE1923CDC5}">
      <dgm:prSet/>
      <dgm:spPr/>
      <dgm:t>
        <a:bodyPr/>
        <a:lstStyle/>
        <a:p>
          <a:endParaRPr lang="es-CL"/>
        </a:p>
      </dgm:t>
    </dgm:pt>
    <dgm:pt modelId="{81FCE9CC-733F-4771-A08A-07CE494C7F69}" type="sibTrans" cxnId="{B9F6FDC1-3AA1-4CF7-8A6C-63BE1923CDC5}">
      <dgm:prSet/>
      <dgm:spPr/>
      <dgm:t>
        <a:bodyPr/>
        <a:lstStyle/>
        <a:p>
          <a:endParaRPr lang="es-CL"/>
        </a:p>
      </dgm:t>
    </dgm:pt>
    <dgm:pt modelId="{BE063908-71B4-440B-97F5-862B6D7A699A}">
      <dgm:prSet phldrT="[Texto]"/>
      <dgm:spPr/>
      <dgm:t>
        <a:bodyPr/>
        <a:lstStyle/>
        <a:p>
          <a:pPr>
            <a:lnSpc>
              <a:spcPct val="100000"/>
            </a:lnSpc>
            <a:spcAft>
              <a:spcPts val="300"/>
            </a:spcAft>
          </a:pPr>
          <a:r>
            <a:rPr lang="es-CL" dirty="0"/>
            <a:t>Acreditación de contratistas</a:t>
          </a:r>
        </a:p>
        <a:p>
          <a:pPr>
            <a:lnSpc>
              <a:spcPct val="100000"/>
            </a:lnSpc>
            <a:spcAft>
              <a:spcPts val="300"/>
            </a:spcAft>
          </a:pPr>
          <a:r>
            <a:rPr lang="es-CL" dirty="0"/>
            <a:t>Control de acceso</a:t>
          </a:r>
        </a:p>
        <a:p>
          <a:pPr>
            <a:lnSpc>
              <a:spcPct val="100000"/>
            </a:lnSpc>
            <a:spcAft>
              <a:spcPts val="300"/>
            </a:spcAft>
          </a:pPr>
          <a:r>
            <a:rPr lang="es-CL" dirty="0"/>
            <a:t>Control de pago</a:t>
          </a:r>
        </a:p>
      </dgm:t>
    </dgm:pt>
    <dgm:pt modelId="{D16E818A-CC7B-4E6F-AC66-0148A61E2A8F}" type="parTrans" cxnId="{4E3A3A3A-A305-447C-A3E4-9E4AC851DBD6}">
      <dgm:prSet/>
      <dgm:spPr/>
      <dgm:t>
        <a:bodyPr/>
        <a:lstStyle/>
        <a:p>
          <a:endParaRPr lang="es-ES"/>
        </a:p>
      </dgm:t>
    </dgm:pt>
    <dgm:pt modelId="{9E9D71A1-17F9-4CFD-8392-EBAF5D6629D2}" type="sibTrans" cxnId="{4E3A3A3A-A305-447C-A3E4-9E4AC851DBD6}">
      <dgm:prSet/>
      <dgm:spPr/>
      <dgm:t>
        <a:bodyPr/>
        <a:lstStyle/>
        <a:p>
          <a:endParaRPr lang="es-ES"/>
        </a:p>
      </dgm:t>
    </dgm:pt>
    <dgm:pt modelId="{7428373F-B0AC-4F20-91EB-659AC2E5FAAC}" type="pres">
      <dgm:prSet presAssocID="{4AD50F42-1845-48F9-93D2-5B7B4090CEDE}" presName="linearFlow" presStyleCnt="0">
        <dgm:presLayoutVars>
          <dgm:dir/>
          <dgm:resizeHandles val="exact"/>
        </dgm:presLayoutVars>
      </dgm:prSet>
      <dgm:spPr/>
    </dgm:pt>
    <dgm:pt modelId="{F39CD1BD-64C4-45B6-B721-A254318F7E34}" type="pres">
      <dgm:prSet presAssocID="{B12DE66D-D7A6-4242-8D31-D0C0DCCB7980}" presName="comp" presStyleCnt="0"/>
      <dgm:spPr/>
    </dgm:pt>
    <dgm:pt modelId="{DAC10B02-0E13-4C39-820F-D91EF846CF30}" type="pres">
      <dgm:prSet presAssocID="{B12DE66D-D7A6-4242-8D31-D0C0DCCB7980}" presName="rect2" presStyleLbl="node1" presStyleIdx="0" presStyleCnt="3">
        <dgm:presLayoutVars>
          <dgm:bulletEnabled val="1"/>
        </dgm:presLayoutVars>
      </dgm:prSet>
      <dgm:spPr/>
    </dgm:pt>
    <dgm:pt modelId="{97384493-037F-4B25-88FA-BFA859ECB15C}" type="pres">
      <dgm:prSet presAssocID="{B12DE66D-D7A6-4242-8D31-D0C0DCCB7980}" presName="rect1" presStyleLbl="lnNode1" presStyleIdx="0" presStyleCnt="3"/>
      <dgm:spPr>
        <a:blipFill rotWithShape="1">
          <a:blip xmlns:r="http://schemas.openxmlformats.org/officeDocument/2006/relationships" r:embed="rId1"/>
          <a:stretch>
            <a:fillRect/>
          </a:stretch>
        </a:blipFill>
      </dgm:spPr>
    </dgm:pt>
    <dgm:pt modelId="{FACED8AF-EF34-4BF1-A15F-C2E06032B286}" type="pres">
      <dgm:prSet presAssocID="{81FCE9CC-733F-4771-A08A-07CE494C7F69}" presName="sibTrans" presStyleCnt="0"/>
      <dgm:spPr/>
    </dgm:pt>
    <dgm:pt modelId="{E3F018B1-ABFD-4649-AC8B-3D27B690212F}" type="pres">
      <dgm:prSet presAssocID="{BE063908-71B4-440B-97F5-862B6D7A699A}" presName="comp" presStyleCnt="0"/>
      <dgm:spPr/>
    </dgm:pt>
    <dgm:pt modelId="{0FD43B3A-8483-411A-8DEB-A69E72E3DDB2}" type="pres">
      <dgm:prSet presAssocID="{BE063908-71B4-440B-97F5-862B6D7A699A}" presName="rect2" presStyleLbl="node1" presStyleIdx="1" presStyleCnt="3">
        <dgm:presLayoutVars>
          <dgm:bulletEnabled val="1"/>
        </dgm:presLayoutVars>
      </dgm:prSet>
      <dgm:spPr/>
    </dgm:pt>
    <dgm:pt modelId="{24F1D8A8-74B6-4F9D-810C-A2F5E80F81E4}" type="pres">
      <dgm:prSet presAssocID="{BE063908-71B4-440B-97F5-862B6D7A699A}" presName="rect1" presStyleLbl="lnNode1" presStyleIdx="1" presStyleCnt="3" custLinFactNeighborX="1215" custLinFactNeighborY="-6917"/>
      <dgm:spPr>
        <a:blipFill rotWithShape="1">
          <a:blip xmlns:r="http://schemas.openxmlformats.org/officeDocument/2006/relationships" r:embed="rId1"/>
          <a:stretch>
            <a:fillRect/>
          </a:stretch>
        </a:blipFill>
      </dgm:spPr>
    </dgm:pt>
    <dgm:pt modelId="{EA95CCAE-A554-48BB-BC99-C1175538B599}" type="pres">
      <dgm:prSet presAssocID="{9E9D71A1-17F9-4CFD-8392-EBAF5D6629D2}" presName="sibTrans" presStyleCnt="0"/>
      <dgm:spPr/>
    </dgm:pt>
    <dgm:pt modelId="{7B9D0BA7-3968-4174-80C9-14026B9F7BCC}" type="pres">
      <dgm:prSet presAssocID="{82FE85C4-42F3-4680-939D-A4DE5752C714}" presName="comp" presStyleCnt="0"/>
      <dgm:spPr/>
    </dgm:pt>
    <dgm:pt modelId="{36D7599A-6662-4420-9742-E1F12A0FC618}" type="pres">
      <dgm:prSet presAssocID="{82FE85C4-42F3-4680-939D-A4DE5752C714}" presName="rect2" presStyleLbl="node1" presStyleIdx="2" presStyleCnt="3">
        <dgm:presLayoutVars>
          <dgm:bulletEnabled val="1"/>
        </dgm:presLayoutVars>
      </dgm:prSet>
      <dgm:spPr/>
    </dgm:pt>
    <dgm:pt modelId="{BC71333D-A2D4-4165-9399-F4888AB4DEE5}" type="pres">
      <dgm:prSet presAssocID="{82FE85C4-42F3-4680-939D-A4DE5752C714}" presName="rect1" presStyleLbl="lnNode1" presStyleIdx="2" presStyleCnt="3"/>
      <dgm:spPr>
        <a:blipFill rotWithShape="1">
          <a:blip xmlns:r="http://schemas.openxmlformats.org/officeDocument/2006/relationships" r:embed="rId2"/>
          <a:stretch>
            <a:fillRect/>
          </a:stretch>
        </a:blipFill>
      </dgm:spPr>
    </dgm:pt>
  </dgm:ptLst>
  <dgm:cxnLst>
    <dgm:cxn modelId="{A7F4310D-CF4B-4366-9E93-E779B7EEC609}" type="presOf" srcId="{4AD50F42-1845-48F9-93D2-5B7B4090CEDE}" destId="{7428373F-B0AC-4F20-91EB-659AC2E5FAAC}" srcOrd="0" destOrd="0" presId="urn:microsoft.com/office/officeart/2008/layout/AlternatingPictureBlocks"/>
    <dgm:cxn modelId="{AFF0B711-0F71-4C5B-9AFB-C292898AD498}" type="presOf" srcId="{82FE85C4-42F3-4680-939D-A4DE5752C714}" destId="{36D7599A-6662-4420-9742-E1F12A0FC618}" srcOrd="0" destOrd="0" presId="urn:microsoft.com/office/officeart/2008/layout/AlternatingPictureBlocks"/>
    <dgm:cxn modelId="{26EBD219-3C33-4195-A596-392CC629D7F6}" type="presOf" srcId="{B12DE66D-D7A6-4242-8D31-D0C0DCCB7980}" destId="{DAC10B02-0E13-4C39-820F-D91EF846CF30}" srcOrd="0" destOrd="0" presId="urn:microsoft.com/office/officeart/2008/layout/AlternatingPictureBlocks"/>
    <dgm:cxn modelId="{4E3A3A3A-A305-447C-A3E4-9E4AC851DBD6}" srcId="{4AD50F42-1845-48F9-93D2-5B7B4090CEDE}" destId="{BE063908-71B4-440B-97F5-862B6D7A699A}" srcOrd="1" destOrd="0" parTransId="{D16E818A-CC7B-4E6F-AC66-0148A61E2A8F}" sibTransId="{9E9D71A1-17F9-4CFD-8392-EBAF5D6629D2}"/>
    <dgm:cxn modelId="{B9F6FDC1-3AA1-4CF7-8A6C-63BE1923CDC5}" srcId="{4AD50F42-1845-48F9-93D2-5B7B4090CEDE}" destId="{B12DE66D-D7A6-4242-8D31-D0C0DCCB7980}" srcOrd="0" destOrd="0" parTransId="{AE2FFABD-F5AC-4998-A809-7F260B5DCC0B}" sibTransId="{81FCE9CC-733F-4771-A08A-07CE494C7F69}"/>
    <dgm:cxn modelId="{3FC8B8C3-9FA9-41EA-8560-3202BF737523}" type="presOf" srcId="{BE063908-71B4-440B-97F5-862B6D7A699A}" destId="{0FD43B3A-8483-411A-8DEB-A69E72E3DDB2}" srcOrd="0" destOrd="0" presId="urn:microsoft.com/office/officeart/2008/layout/AlternatingPictureBlocks"/>
    <dgm:cxn modelId="{191532FF-0D68-4200-98A4-ACBDA126AAFA}" srcId="{4AD50F42-1845-48F9-93D2-5B7B4090CEDE}" destId="{82FE85C4-42F3-4680-939D-A4DE5752C714}" srcOrd="2" destOrd="0" parTransId="{ACA2AA83-54FD-4063-A667-33C93E4DFC7D}" sibTransId="{316FE84B-CEBF-44EB-B1F4-F5B956B94DAB}"/>
    <dgm:cxn modelId="{2B526A21-BFEB-4E29-9899-058A869E4DE9}" type="presParOf" srcId="{7428373F-B0AC-4F20-91EB-659AC2E5FAAC}" destId="{F39CD1BD-64C4-45B6-B721-A254318F7E34}" srcOrd="0" destOrd="0" presId="urn:microsoft.com/office/officeart/2008/layout/AlternatingPictureBlocks"/>
    <dgm:cxn modelId="{AAD80F7C-020A-4150-99FD-B70818194175}" type="presParOf" srcId="{F39CD1BD-64C4-45B6-B721-A254318F7E34}" destId="{DAC10B02-0E13-4C39-820F-D91EF846CF30}" srcOrd="0" destOrd="0" presId="urn:microsoft.com/office/officeart/2008/layout/AlternatingPictureBlocks"/>
    <dgm:cxn modelId="{582EE596-A75E-482B-B7FD-D3FDACA46607}" type="presParOf" srcId="{F39CD1BD-64C4-45B6-B721-A254318F7E34}" destId="{97384493-037F-4B25-88FA-BFA859ECB15C}" srcOrd="1" destOrd="0" presId="urn:microsoft.com/office/officeart/2008/layout/AlternatingPictureBlocks"/>
    <dgm:cxn modelId="{0445CF10-A2CA-4D84-87D3-1330294B3BC6}" type="presParOf" srcId="{7428373F-B0AC-4F20-91EB-659AC2E5FAAC}" destId="{FACED8AF-EF34-4BF1-A15F-C2E06032B286}" srcOrd="1" destOrd="0" presId="urn:microsoft.com/office/officeart/2008/layout/AlternatingPictureBlocks"/>
    <dgm:cxn modelId="{EEC99393-D47D-4F15-921D-78D1E3895327}" type="presParOf" srcId="{7428373F-B0AC-4F20-91EB-659AC2E5FAAC}" destId="{E3F018B1-ABFD-4649-AC8B-3D27B690212F}" srcOrd="2" destOrd="0" presId="urn:microsoft.com/office/officeart/2008/layout/AlternatingPictureBlocks"/>
    <dgm:cxn modelId="{7B2D6B28-3FD4-47F1-99FA-2D0FE56251CD}" type="presParOf" srcId="{E3F018B1-ABFD-4649-AC8B-3D27B690212F}" destId="{0FD43B3A-8483-411A-8DEB-A69E72E3DDB2}" srcOrd="0" destOrd="0" presId="urn:microsoft.com/office/officeart/2008/layout/AlternatingPictureBlocks"/>
    <dgm:cxn modelId="{163D22FC-440E-4B60-9A35-5983D2EE92AB}" type="presParOf" srcId="{E3F018B1-ABFD-4649-AC8B-3D27B690212F}" destId="{24F1D8A8-74B6-4F9D-810C-A2F5E80F81E4}" srcOrd="1" destOrd="0" presId="urn:microsoft.com/office/officeart/2008/layout/AlternatingPictureBlocks"/>
    <dgm:cxn modelId="{A44C0025-872F-446F-8BA2-4A0D617C488F}" type="presParOf" srcId="{7428373F-B0AC-4F20-91EB-659AC2E5FAAC}" destId="{EA95CCAE-A554-48BB-BC99-C1175538B599}" srcOrd="3" destOrd="0" presId="urn:microsoft.com/office/officeart/2008/layout/AlternatingPictureBlocks"/>
    <dgm:cxn modelId="{8A5944D5-D92D-4A85-B36F-21F80108923C}" type="presParOf" srcId="{7428373F-B0AC-4F20-91EB-659AC2E5FAAC}" destId="{7B9D0BA7-3968-4174-80C9-14026B9F7BCC}" srcOrd="4" destOrd="0" presId="urn:microsoft.com/office/officeart/2008/layout/AlternatingPictureBlocks"/>
    <dgm:cxn modelId="{9AA006FF-26E4-47D6-89ED-D98F605BC0C0}" type="presParOf" srcId="{7B9D0BA7-3968-4174-80C9-14026B9F7BCC}" destId="{36D7599A-6662-4420-9742-E1F12A0FC618}" srcOrd="0" destOrd="0" presId="urn:microsoft.com/office/officeart/2008/layout/AlternatingPictureBlocks"/>
    <dgm:cxn modelId="{DCC68046-AF6D-4B97-8186-900EBCA820B6}" type="presParOf" srcId="{7B9D0BA7-3968-4174-80C9-14026B9F7BCC}" destId="{BC71333D-A2D4-4165-9399-F4888AB4DEE5}" srcOrd="1" destOrd="0" presId="urn:microsoft.com/office/officeart/2008/layout/AlternatingPictureBlock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5946443-5CC1-4F5F-90C3-1672D79F3A6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860A3C23-F00E-4B15-9F30-28AA3BF2EA95}">
      <dgm:prSet phldrT="[Texto]"/>
      <dgm:spPr/>
      <dgm:t>
        <a:bodyPr/>
        <a:lstStyle/>
        <a:p>
          <a:r>
            <a:rPr lang="es-ES" dirty="0"/>
            <a:t>1</a:t>
          </a:r>
        </a:p>
      </dgm:t>
    </dgm:pt>
    <dgm:pt modelId="{D53868C8-D8A1-4ED7-9654-03068B8982B3}" type="parTrans" cxnId="{571AA2BC-BFDC-459F-B3AA-C4ECD5EC1333}">
      <dgm:prSet/>
      <dgm:spPr/>
      <dgm:t>
        <a:bodyPr/>
        <a:lstStyle/>
        <a:p>
          <a:endParaRPr lang="es-ES"/>
        </a:p>
      </dgm:t>
    </dgm:pt>
    <dgm:pt modelId="{DFFF8EF8-77D9-436C-990E-E5EF05C09E23}" type="sibTrans" cxnId="{571AA2BC-BFDC-459F-B3AA-C4ECD5EC1333}">
      <dgm:prSet/>
      <dgm:spPr/>
      <dgm:t>
        <a:bodyPr/>
        <a:lstStyle/>
        <a:p>
          <a:endParaRPr lang="es-ES"/>
        </a:p>
      </dgm:t>
    </dgm:pt>
    <dgm:pt modelId="{FB48B823-7754-4CE5-AF92-45AD350966FA}">
      <dgm:prSet phldrT="[Texto]" custT="1"/>
      <dgm:spPr/>
      <dgm:t>
        <a:bodyPr/>
        <a:lstStyle/>
        <a:p>
          <a:r>
            <a:rPr lang="es-ES" sz="2400" dirty="0"/>
            <a:t>Crear los trabajadores asociados al cliente</a:t>
          </a:r>
        </a:p>
      </dgm:t>
    </dgm:pt>
    <dgm:pt modelId="{0653BBAE-0EF0-46D7-BC3B-935CB3C4607A}" type="parTrans" cxnId="{D988080E-35C9-438B-AF8D-954548774458}">
      <dgm:prSet/>
      <dgm:spPr/>
      <dgm:t>
        <a:bodyPr/>
        <a:lstStyle/>
        <a:p>
          <a:endParaRPr lang="es-ES"/>
        </a:p>
      </dgm:t>
    </dgm:pt>
    <dgm:pt modelId="{E9A02883-B4CB-4145-A05B-71F440AB631B}" type="sibTrans" cxnId="{D988080E-35C9-438B-AF8D-954548774458}">
      <dgm:prSet/>
      <dgm:spPr/>
      <dgm:t>
        <a:bodyPr/>
        <a:lstStyle/>
        <a:p>
          <a:endParaRPr lang="es-ES"/>
        </a:p>
      </dgm:t>
    </dgm:pt>
    <dgm:pt modelId="{638227C6-D9BE-4577-B0EE-596FBB3CC99E}">
      <dgm:prSet phldrT="[Texto]" custT="1"/>
      <dgm:spPr/>
      <dgm:t>
        <a:bodyPr/>
        <a:lstStyle/>
        <a:p>
          <a:r>
            <a:rPr lang="es-ES" sz="2400" dirty="0"/>
            <a:t>Cargar sus documentos</a:t>
          </a:r>
        </a:p>
      </dgm:t>
    </dgm:pt>
    <dgm:pt modelId="{1BB6DB2E-953E-4D5E-840A-44871B7F8B14}" type="parTrans" cxnId="{45EAE489-ECA4-47F3-99FC-E86FF9088D6A}">
      <dgm:prSet/>
      <dgm:spPr/>
      <dgm:t>
        <a:bodyPr/>
        <a:lstStyle/>
        <a:p>
          <a:endParaRPr lang="es-ES"/>
        </a:p>
      </dgm:t>
    </dgm:pt>
    <dgm:pt modelId="{C91979EE-3332-4892-A829-90A29CC46991}" type="sibTrans" cxnId="{45EAE489-ECA4-47F3-99FC-E86FF9088D6A}">
      <dgm:prSet/>
      <dgm:spPr/>
      <dgm:t>
        <a:bodyPr/>
        <a:lstStyle/>
        <a:p>
          <a:endParaRPr lang="es-ES"/>
        </a:p>
      </dgm:t>
    </dgm:pt>
    <dgm:pt modelId="{6371E495-3FA6-44BB-83AA-5DF6E5091609}">
      <dgm:prSet phldrT="[Texto]"/>
      <dgm:spPr/>
      <dgm:t>
        <a:bodyPr/>
        <a:lstStyle/>
        <a:p>
          <a:r>
            <a:rPr lang="es-ES" dirty="0"/>
            <a:t>2</a:t>
          </a:r>
        </a:p>
      </dgm:t>
    </dgm:pt>
    <dgm:pt modelId="{EDBE391B-8290-4223-BBCC-719F3F4AD7A6}" type="parTrans" cxnId="{6DEF43B7-030D-4848-8B80-97ECDF656814}">
      <dgm:prSet/>
      <dgm:spPr/>
      <dgm:t>
        <a:bodyPr/>
        <a:lstStyle/>
        <a:p>
          <a:endParaRPr lang="es-ES"/>
        </a:p>
      </dgm:t>
    </dgm:pt>
    <dgm:pt modelId="{9BD94CE8-944C-4D13-B2C1-71F799FE120C}" type="sibTrans" cxnId="{6DEF43B7-030D-4848-8B80-97ECDF656814}">
      <dgm:prSet/>
      <dgm:spPr/>
      <dgm:t>
        <a:bodyPr/>
        <a:lstStyle/>
        <a:p>
          <a:endParaRPr lang="es-ES"/>
        </a:p>
      </dgm:t>
    </dgm:pt>
    <dgm:pt modelId="{BB6CA630-C882-4741-AE11-60A771C9F237}">
      <dgm:prSet phldrT="[Texto]" custT="1"/>
      <dgm:spPr/>
      <dgm:t>
        <a:bodyPr anchor="t"/>
        <a:lstStyle/>
        <a:p>
          <a:r>
            <a:rPr lang="es-ES" sz="2400" dirty="0"/>
            <a:t>Cargar los documentos de tipo empresa que me solicitan</a:t>
          </a:r>
        </a:p>
      </dgm:t>
    </dgm:pt>
    <dgm:pt modelId="{DE95EECB-E774-435E-AA89-E972901157EB}" type="parTrans" cxnId="{A4487AE7-AC5B-47A6-941E-9E418D32DCB4}">
      <dgm:prSet/>
      <dgm:spPr/>
      <dgm:t>
        <a:bodyPr/>
        <a:lstStyle/>
        <a:p>
          <a:endParaRPr lang="es-ES"/>
        </a:p>
      </dgm:t>
    </dgm:pt>
    <dgm:pt modelId="{38F5D212-BDEF-4AF8-9409-4C7A9527D25B}" type="sibTrans" cxnId="{A4487AE7-AC5B-47A6-941E-9E418D32DCB4}">
      <dgm:prSet/>
      <dgm:spPr/>
      <dgm:t>
        <a:bodyPr/>
        <a:lstStyle/>
        <a:p>
          <a:endParaRPr lang="es-ES"/>
        </a:p>
      </dgm:t>
    </dgm:pt>
    <dgm:pt modelId="{57D4B34F-4A48-421C-914C-B712A8AA03C4}" type="pres">
      <dgm:prSet presAssocID="{95946443-5CC1-4F5F-90C3-1672D79F3A68}" presName="linearFlow" presStyleCnt="0">
        <dgm:presLayoutVars>
          <dgm:dir/>
          <dgm:animLvl val="lvl"/>
          <dgm:resizeHandles val="exact"/>
        </dgm:presLayoutVars>
      </dgm:prSet>
      <dgm:spPr/>
    </dgm:pt>
    <dgm:pt modelId="{9570AD21-3B0B-419E-AB2E-53ECE178C707}" type="pres">
      <dgm:prSet presAssocID="{860A3C23-F00E-4B15-9F30-28AA3BF2EA95}" presName="composite" presStyleCnt="0"/>
      <dgm:spPr/>
    </dgm:pt>
    <dgm:pt modelId="{A7AA1FBC-4CDC-4535-A563-FF18E4EB4989}" type="pres">
      <dgm:prSet presAssocID="{860A3C23-F00E-4B15-9F30-28AA3BF2EA95}" presName="parentText" presStyleLbl="alignNode1" presStyleIdx="0" presStyleCnt="2">
        <dgm:presLayoutVars>
          <dgm:chMax val="1"/>
          <dgm:bulletEnabled val="1"/>
        </dgm:presLayoutVars>
      </dgm:prSet>
      <dgm:spPr/>
    </dgm:pt>
    <dgm:pt modelId="{41410D1E-0918-4D8A-AC27-4541C37C73CA}" type="pres">
      <dgm:prSet presAssocID="{860A3C23-F00E-4B15-9F30-28AA3BF2EA95}" presName="descendantText" presStyleLbl="alignAcc1" presStyleIdx="0" presStyleCnt="2">
        <dgm:presLayoutVars>
          <dgm:bulletEnabled val="1"/>
        </dgm:presLayoutVars>
      </dgm:prSet>
      <dgm:spPr/>
    </dgm:pt>
    <dgm:pt modelId="{49F2EA10-7CED-42F8-9785-D7ECF6DB09E3}" type="pres">
      <dgm:prSet presAssocID="{DFFF8EF8-77D9-436C-990E-E5EF05C09E23}" presName="sp" presStyleCnt="0"/>
      <dgm:spPr/>
    </dgm:pt>
    <dgm:pt modelId="{AD65A12C-8EF4-46CD-9F61-F247BDC23327}" type="pres">
      <dgm:prSet presAssocID="{6371E495-3FA6-44BB-83AA-5DF6E5091609}" presName="composite" presStyleCnt="0"/>
      <dgm:spPr/>
    </dgm:pt>
    <dgm:pt modelId="{91A6F4CF-870C-49F7-9434-3B29A66BE7D4}" type="pres">
      <dgm:prSet presAssocID="{6371E495-3FA6-44BB-83AA-5DF6E5091609}" presName="parentText" presStyleLbl="alignNode1" presStyleIdx="1" presStyleCnt="2">
        <dgm:presLayoutVars>
          <dgm:chMax val="1"/>
          <dgm:bulletEnabled val="1"/>
        </dgm:presLayoutVars>
      </dgm:prSet>
      <dgm:spPr/>
    </dgm:pt>
    <dgm:pt modelId="{3B246C73-7204-43FC-B010-88438CA3DB45}" type="pres">
      <dgm:prSet presAssocID="{6371E495-3FA6-44BB-83AA-5DF6E5091609}" presName="descendantText" presStyleLbl="alignAcc1" presStyleIdx="1" presStyleCnt="2">
        <dgm:presLayoutVars>
          <dgm:bulletEnabled val="1"/>
        </dgm:presLayoutVars>
      </dgm:prSet>
      <dgm:spPr/>
    </dgm:pt>
  </dgm:ptLst>
  <dgm:cxnLst>
    <dgm:cxn modelId="{D988080E-35C9-438B-AF8D-954548774458}" srcId="{860A3C23-F00E-4B15-9F30-28AA3BF2EA95}" destId="{FB48B823-7754-4CE5-AF92-45AD350966FA}" srcOrd="0" destOrd="0" parTransId="{0653BBAE-0EF0-46D7-BC3B-935CB3C4607A}" sibTransId="{E9A02883-B4CB-4145-A05B-71F440AB631B}"/>
    <dgm:cxn modelId="{45EAE489-ECA4-47F3-99FC-E86FF9088D6A}" srcId="{860A3C23-F00E-4B15-9F30-28AA3BF2EA95}" destId="{638227C6-D9BE-4577-B0EE-596FBB3CC99E}" srcOrd="1" destOrd="0" parTransId="{1BB6DB2E-953E-4D5E-840A-44871B7F8B14}" sibTransId="{C91979EE-3332-4892-A829-90A29CC46991}"/>
    <dgm:cxn modelId="{EAB66FB3-5CAD-443C-96B8-0A492D01D024}" type="presOf" srcId="{FB48B823-7754-4CE5-AF92-45AD350966FA}" destId="{41410D1E-0918-4D8A-AC27-4541C37C73CA}" srcOrd="0" destOrd="0" presId="urn:microsoft.com/office/officeart/2005/8/layout/chevron2"/>
    <dgm:cxn modelId="{6DEF43B7-030D-4848-8B80-97ECDF656814}" srcId="{95946443-5CC1-4F5F-90C3-1672D79F3A68}" destId="{6371E495-3FA6-44BB-83AA-5DF6E5091609}" srcOrd="1" destOrd="0" parTransId="{EDBE391B-8290-4223-BBCC-719F3F4AD7A6}" sibTransId="{9BD94CE8-944C-4D13-B2C1-71F799FE120C}"/>
    <dgm:cxn modelId="{571AA2BC-BFDC-459F-B3AA-C4ECD5EC1333}" srcId="{95946443-5CC1-4F5F-90C3-1672D79F3A68}" destId="{860A3C23-F00E-4B15-9F30-28AA3BF2EA95}" srcOrd="0" destOrd="0" parTransId="{D53868C8-D8A1-4ED7-9654-03068B8982B3}" sibTransId="{DFFF8EF8-77D9-436C-990E-E5EF05C09E23}"/>
    <dgm:cxn modelId="{EAF435C6-E445-4B84-9D14-B375BE0B5497}" type="presOf" srcId="{BB6CA630-C882-4741-AE11-60A771C9F237}" destId="{3B246C73-7204-43FC-B010-88438CA3DB45}" srcOrd="0" destOrd="0" presId="urn:microsoft.com/office/officeart/2005/8/layout/chevron2"/>
    <dgm:cxn modelId="{DB35B0E4-E9D8-4C6A-8AAA-C85797D891F3}" type="presOf" srcId="{6371E495-3FA6-44BB-83AA-5DF6E5091609}" destId="{91A6F4CF-870C-49F7-9434-3B29A66BE7D4}" srcOrd="0" destOrd="0" presId="urn:microsoft.com/office/officeart/2005/8/layout/chevron2"/>
    <dgm:cxn modelId="{A4487AE7-AC5B-47A6-941E-9E418D32DCB4}" srcId="{6371E495-3FA6-44BB-83AA-5DF6E5091609}" destId="{BB6CA630-C882-4741-AE11-60A771C9F237}" srcOrd="0" destOrd="0" parTransId="{DE95EECB-E774-435E-AA89-E972901157EB}" sibTransId="{38F5D212-BDEF-4AF8-9409-4C7A9527D25B}"/>
    <dgm:cxn modelId="{6E92BAEB-DB98-479A-9C01-8445134E7700}" type="presOf" srcId="{638227C6-D9BE-4577-B0EE-596FBB3CC99E}" destId="{41410D1E-0918-4D8A-AC27-4541C37C73CA}" srcOrd="0" destOrd="1" presId="urn:microsoft.com/office/officeart/2005/8/layout/chevron2"/>
    <dgm:cxn modelId="{5254A0F2-51E4-4B50-A3FD-78404913A05D}" type="presOf" srcId="{860A3C23-F00E-4B15-9F30-28AA3BF2EA95}" destId="{A7AA1FBC-4CDC-4535-A563-FF18E4EB4989}" srcOrd="0" destOrd="0" presId="urn:microsoft.com/office/officeart/2005/8/layout/chevron2"/>
    <dgm:cxn modelId="{F740A3FD-44CC-4BB3-94CC-BA6EA93CAF6F}" type="presOf" srcId="{95946443-5CC1-4F5F-90C3-1672D79F3A68}" destId="{57D4B34F-4A48-421C-914C-B712A8AA03C4}" srcOrd="0" destOrd="0" presId="urn:microsoft.com/office/officeart/2005/8/layout/chevron2"/>
    <dgm:cxn modelId="{CB2322DA-23B3-41D4-A98E-4EBD9DDE8C3B}" type="presParOf" srcId="{57D4B34F-4A48-421C-914C-B712A8AA03C4}" destId="{9570AD21-3B0B-419E-AB2E-53ECE178C707}" srcOrd="0" destOrd="0" presId="urn:microsoft.com/office/officeart/2005/8/layout/chevron2"/>
    <dgm:cxn modelId="{98069602-B645-4CD5-915F-B93BC98646EA}" type="presParOf" srcId="{9570AD21-3B0B-419E-AB2E-53ECE178C707}" destId="{A7AA1FBC-4CDC-4535-A563-FF18E4EB4989}" srcOrd="0" destOrd="0" presId="urn:microsoft.com/office/officeart/2005/8/layout/chevron2"/>
    <dgm:cxn modelId="{9A94FE5A-2A1E-433F-8FAB-E2D066ED97BE}" type="presParOf" srcId="{9570AD21-3B0B-419E-AB2E-53ECE178C707}" destId="{41410D1E-0918-4D8A-AC27-4541C37C73CA}" srcOrd="1" destOrd="0" presId="urn:microsoft.com/office/officeart/2005/8/layout/chevron2"/>
    <dgm:cxn modelId="{2AF86CFE-6615-4344-B588-2F310638B23F}" type="presParOf" srcId="{57D4B34F-4A48-421C-914C-B712A8AA03C4}" destId="{49F2EA10-7CED-42F8-9785-D7ECF6DB09E3}" srcOrd="1" destOrd="0" presId="urn:microsoft.com/office/officeart/2005/8/layout/chevron2"/>
    <dgm:cxn modelId="{4A8FA350-1D26-4A8E-9FEE-A9939215FC47}" type="presParOf" srcId="{57D4B34F-4A48-421C-914C-B712A8AA03C4}" destId="{AD65A12C-8EF4-46CD-9F61-F247BDC23327}" srcOrd="2" destOrd="0" presId="urn:microsoft.com/office/officeart/2005/8/layout/chevron2"/>
    <dgm:cxn modelId="{A85308F7-FE94-4588-AF24-162E4F91DB47}" type="presParOf" srcId="{AD65A12C-8EF4-46CD-9F61-F247BDC23327}" destId="{91A6F4CF-870C-49F7-9434-3B29A66BE7D4}" srcOrd="0" destOrd="0" presId="urn:microsoft.com/office/officeart/2005/8/layout/chevron2"/>
    <dgm:cxn modelId="{03E5080F-FB49-47A1-91C6-FA380F8EAE33}" type="presParOf" srcId="{AD65A12C-8EF4-46CD-9F61-F247BDC23327}" destId="{3B246C73-7204-43FC-B010-88438CA3DB45}"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5946443-5CC1-4F5F-90C3-1672D79F3A68}"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s-ES"/>
        </a:p>
      </dgm:t>
    </dgm:pt>
    <dgm:pt modelId="{860A3C23-F00E-4B15-9F30-28AA3BF2EA95}">
      <dgm:prSet phldrT="[Texto]"/>
      <dgm:spPr/>
      <dgm:t>
        <a:bodyPr/>
        <a:lstStyle/>
        <a:p>
          <a:r>
            <a:rPr lang="es-ES" dirty="0"/>
            <a:t>1</a:t>
          </a:r>
        </a:p>
      </dgm:t>
    </dgm:pt>
    <dgm:pt modelId="{D53868C8-D8A1-4ED7-9654-03068B8982B3}" type="parTrans" cxnId="{571AA2BC-BFDC-459F-B3AA-C4ECD5EC1333}">
      <dgm:prSet/>
      <dgm:spPr/>
      <dgm:t>
        <a:bodyPr/>
        <a:lstStyle/>
        <a:p>
          <a:endParaRPr lang="es-ES"/>
        </a:p>
      </dgm:t>
    </dgm:pt>
    <dgm:pt modelId="{DFFF8EF8-77D9-436C-990E-E5EF05C09E23}" type="sibTrans" cxnId="{571AA2BC-BFDC-459F-B3AA-C4ECD5EC1333}">
      <dgm:prSet/>
      <dgm:spPr/>
      <dgm:t>
        <a:bodyPr/>
        <a:lstStyle/>
        <a:p>
          <a:endParaRPr lang="es-ES"/>
        </a:p>
      </dgm:t>
    </dgm:pt>
    <dgm:pt modelId="{FB48B823-7754-4CE5-AF92-45AD350966FA}">
      <dgm:prSet phldrT="[Texto]" custT="1"/>
      <dgm:spPr/>
      <dgm:t>
        <a:bodyPr/>
        <a:lstStyle/>
        <a:p>
          <a:r>
            <a:rPr lang="es-ES" sz="2400" dirty="0"/>
            <a:t>Crear a los nuevos trabajadores</a:t>
          </a:r>
        </a:p>
      </dgm:t>
    </dgm:pt>
    <dgm:pt modelId="{0653BBAE-0EF0-46D7-BC3B-935CB3C4607A}" type="parTrans" cxnId="{D988080E-35C9-438B-AF8D-954548774458}">
      <dgm:prSet/>
      <dgm:spPr/>
      <dgm:t>
        <a:bodyPr/>
        <a:lstStyle/>
        <a:p>
          <a:endParaRPr lang="es-ES"/>
        </a:p>
      </dgm:t>
    </dgm:pt>
    <dgm:pt modelId="{E9A02883-B4CB-4145-A05B-71F440AB631B}" type="sibTrans" cxnId="{D988080E-35C9-438B-AF8D-954548774458}">
      <dgm:prSet/>
      <dgm:spPr/>
      <dgm:t>
        <a:bodyPr/>
        <a:lstStyle/>
        <a:p>
          <a:endParaRPr lang="es-ES"/>
        </a:p>
      </dgm:t>
    </dgm:pt>
    <dgm:pt modelId="{638227C6-D9BE-4577-B0EE-596FBB3CC99E}">
      <dgm:prSet phldrT="[Texto]" custT="1"/>
      <dgm:spPr/>
      <dgm:t>
        <a:bodyPr/>
        <a:lstStyle/>
        <a:p>
          <a:r>
            <a:rPr lang="es-ES" sz="2400" dirty="0"/>
            <a:t>Cargar sus documentos</a:t>
          </a:r>
        </a:p>
      </dgm:t>
    </dgm:pt>
    <dgm:pt modelId="{1BB6DB2E-953E-4D5E-840A-44871B7F8B14}" type="parTrans" cxnId="{45EAE489-ECA4-47F3-99FC-E86FF9088D6A}">
      <dgm:prSet/>
      <dgm:spPr/>
      <dgm:t>
        <a:bodyPr/>
        <a:lstStyle/>
        <a:p>
          <a:endParaRPr lang="es-ES"/>
        </a:p>
      </dgm:t>
    </dgm:pt>
    <dgm:pt modelId="{C91979EE-3332-4892-A829-90A29CC46991}" type="sibTrans" cxnId="{45EAE489-ECA4-47F3-99FC-E86FF9088D6A}">
      <dgm:prSet/>
      <dgm:spPr/>
      <dgm:t>
        <a:bodyPr/>
        <a:lstStyle/>
        <a:p>
          <a:endParaRPr lang="es-ES"/>
        </a:p>
      </dgm:t>
    </dgm:pt>
    <dgm:pt modelId="{6371E495-3FA6-44BB-83AA-5DF6E5091609}">
      <dgm:prSet phldrT="[Texto]"/>
      <dgm:spPr/>
      <dgm:t>
        <a:bodyPr/>
        <a:lstStyle/>
        <a:p>
          <a:r>
            <a:rPr lang="es-ES" dirty="0"/>
            <a:t>2</a:t>
          </a:r>
        </a:p>
      </dgm:t>
    </dgm:pt>
    <dgm:pt modelId="{EDBE391B-8290-4223-BBCC-719F3F4AD7A6}" type="parTrans" cxnId="{6DEF43B7-030D-4848-8B80-97ECDF656814}">
      <dgm:prSet/>
      <dgm:spPr/>
      <dgm:t>
        <a:bodyPr/>
        <a:lstStyle/>
        <a:p>
          <a:endParaRPr lang="es-ES"/>
        </a:p>
      </dgm:t>
    </dgm:pt>
    <dgm:pt modelId="{9BD94CE8-944C-4D13-B2C1-71F799FE120C}" type="sibTrans" cxnId="{6DEF43B7-030D-4848-8B80-97ECDF656814}">
      <dgm:prSet/>
      <dgm:spPr/>
      <dgm:t>
        <a:bodyPr/>
        <a:lstStyle/>
        <a:p>
          <a:endParaRPr lang="es-ES"/>
        </a:p>
      </dgm:t>
    </dgm:pt>
    <dgm:pt modelId="{BB6CA630-C882-4741-AE11-60A771C9F237}">
      <dgm:prSet phldrT="[Texto]" custT="1"/>
      <dgm:spPr/>
      <dgm:t>
        <a:bodyPr/>
        <a:lstStyle/>
        <a:p>
          <a:r>
            <a:rPr lang="es-ES" sz="2400" dirty="0"/>
            <a:t>Dar de baja a los trabajadores</a:t>
          </a:r>
        </a:p>
      </dgm:t>
    </dgm:pt>
    <dgm:pt modelId="{DE95EECB-E774-435E-AA89-E972901157EB}" type="parTrans" cxnId="{A4487AE7-AC5B-47A6-941E-9E418D32DCB4}">
      <dgm:prSet/>
      <dgm:spPr/>
      <dgm:t>
        <a:bodyPr/>
        <a:lstStyle/>
        <a:p>
          <a:endParaRPr lang="es-ES"/>
        </a:p>
      </dgm:t>
    </dgm:pt>
    <dgm:pt modelId="{38F5D212-BDEF-4AF8-9409-4C7A9527D25B}" type="sibTrans" cxnId="{A4487AE7-AC5B-47A6-941E-9E418D32DCB4}">
      <dgm:prSet/>
      <dgm:spPr/>
      <dgm:t>
        <a:bodyPr/>
        <a:lstStyle/>
        <a:p>
          <a:endParaRPr lang="es-ES"/>
        </a:p>
      </dgm:t>
    </dgm:pt>
    <dgm:pt modelId="{09657D47-01A3-4D96-8923-838009F74378}">
      <dgm:prSet phldrT="[Texto]" custT="1"/>
      <dgm:spPr/>
      <dgm:t>
        <a:bodyPr/>
        <a:lstStyle/>
        <a:p>
          <a:r>
            <a:rPr lang="es-ES" sz="2400" dirty="0"/>
            <a:t>Cargar documento de respaldo</a:t>
          </a:r>
        </a:p>
      </dgm:t>
    </dgm:pt>
    <dgm:pt modelId="{415168D9-A9D9-41EF-A016-BB2B48C932BE}" type="parTrans" cxnId="{BD6F4BDC-F53F-4308-940B-900BB9005CA9}">
      <dgm:prSet/>
      <dgm:spPr/>
      <dgm:t>
        <a:bodyPr/>
        <a:lstStyle/>
        <a:p>
          <a:endParaRPr lang="es-ES"/>
        </a:p>
      </dgm:t>
    </dgm:pt>
    <dgm:pt modelId="{934B080B-5E58-4012-8CD3-0E51B837958E}" type="sibTrans" cxnId="{BD6F4BDC-F53F-4308-940B-900BB9005CA9}">
      <dgm:prSet/>
      <dgm:spPr/>
      <dgm:t>
        <a:bodyPr/>
        <a:lstStyle/>
        <a:p>
          <a:endParaRPr lang="es-ES"/>
        </a:p>
      </dgm:t>
    </dgm:pt>
    <dgm:pt modelId="{A273651A-78BB-43BB-A069-70FADB93F570}">
      <dgm:prSet phldrT="[Texto]"/>
      <dgm:spPr/>
      <dgm:t>
        <a:bodyPr/>
        <a:lstStyle/>
        <a:p>
          <a:r>
            <a:rPr lang="es-ES" dirty="0"/>
            <a:t>3</a:t>
          </a:r>
        </a:p>
      </dgm:t>
    </dgm:pt>
    <dgm:pt modelId="{53461F36-239D-4DBC-8AC7-A07722A7AC18}" type="parTrans" cxnId="{811F2DC2-33F7-4300-BF57-DE6AFF35900A}">
      <dgm:prSet/>
      <dgm:spPr/>
      <dgm:t>
        <a:bodyPr/>
        <a:lstStyle/>
        <a:p>
          <a:endParaRPr lang="es-ES"/>
        </a:p>
      </dgm:t>
    </dgm:pt>
    <dgm:pt modelId="{063D9C1D-EA29-43A2-856D-2C3AAD687455}" type="sibTrans" cxnId="{811F2DC2-33F7-4300-BF57-DE6AFF35900A}">
      <dgm:prSet/>
      <dgm:spPr/>
      <dgm:t>
        <a:bodyPr/>
        <a:lstStyle/>
        <a:p>
          <a:endParaRPr lang="es-ES"/>
        </a:p>
      </dgm:t>
    </dgm:pt>
    <dgm:pt modelId="{A5740E43-A064-4E55-8BA8-930F3A515189}">
      <dgm:prSet phldrT="[Texto]" custT="1"/>
      <dgm:spPr/>
      <dgm:t>
        <a:bodyPr/>
        <a:lstStyle/>
        <a:p>
          <a:r>
            <a:rPr lang="es-ES" sz="2400" dirty="0"/>
            <a:t>Cargar documentos mensuales de empresa</a:t>
          </a:r>
        </a:p>
      </dgm:t>
    </dgm:pt>
    <dgm:pt modelId="{17D5E5D9-2C48-41C2-A31C-B633A6BB7307}" type="parTrans" cxnId="{59A88CDA-BBC8-48F2-A489-1F0D71D846BA}">
      <dgm:prSet/>
      <dgm:spPr/>
      <dgm:t>
        <a:bodyPr/>
        <a:lstStyle/>
        <a:p>
          <a:endParaRPr lang="es-ES"/>
        </a:p>
      </dgm:t>
    </dgm:pt>
    <dgm:pt modelId="{9B4F4AF1-2B8D-4435-AC26-0825BF432230}" type="sibTrans" cxnId="{59A88CDA-BBC8-48F2-A489-1F0D71D846BA}">
      <dgm:prSet/>
      <dgm:spPr/>
      <dgm:t>
        <a:bodyPr/>
        <a:lstStyle/>
        <a:p>
          <a:endParaRPr lang="es-ES"/>
        </a:p>
      </dgm:t>
    </dgm:pt>
    <dgm:pt modelId="{B3021F98-596A-4895-A985-9A6CEE0493F1}">
      <dgm:prSet phldrT="[Texto]" custT="1"/>
      <dgm:spPr/>
      <dgm:t>
        <a:bodyPr/>
        <a:lstStyle/>
        <a:p>
          <a:r>
            <a:rPr lang="es-ES" sz="2400" dirty="0"/>
            <a:t>Cargar documentos mensuales de trabajadores</a:t>
          </a:r>
        </a:p>
      </dgm:t>
    </dgm:pt>
    <dgm:pt modelId="{8733FD61-9BEA-4B60-8F61-584DD6B53D77}" type="parTrans" cxnId="{4DDCFD9D-36B6-40EA-96FA-A702E445FEF3}">
      <dgm:prSet/>
      <dgm:spPr/>
      <dgm:t>
        <a:bodyPr/>
        <a:lstStyle/>
        <a:p>
          <a:endParaRPr lang="es-ES"/>
        </a:p>
      </dgm:t>
    </dgm:pt>
    <dgm:pt modelId="{24EABEE2-2CE7-4B30-B1A3-546AB9DD1C30}" type="sibTrans" cxnId="{4DDCFD9D-36B6-40EA-96FA-A702E445FEF3}">
      <dgm:prSet/>
      <dgm:spPr/>
      <dgm:t>
        <a:bodyPr/>
        <a:lstStyle/>
        <a:p>
          <a:endParaRPr lang="es-ES"/>
        </a:p>
      </dgm:t>
    </dgm:pt>
    <dgm:pt modelId="{57D4B34F-4A48-421C-914C-B712A8AA03C4}" type="pres">
      <dgm:prSet presAssocID="{95946443-5CC1-4F5F-90C3-1672D79F3A68}" presName="linearFlow" presStyleCnt="0">
        <dgm:presLayoutVars>
          <dgm:dir/>
          <dgm:animLvl val="lvl"/>
          <dgm:resizeHandles val="exact"/>
        </dgm:presLayoutVars>
      </dgm:prSet>
      <dgm:spPr/>
    </dgm:pt>
    <dgm:pt modelId="{9570AD21-3B0B-419E-AB2E-53ECE178C707}" type="pres">
      <dgm:prSet presAssocID="{860A3C23-F00E-4B15-9F30-28AA3BF2EA95}" presName="composite" presStyleCnt="0"/>
      <dgm:spPr/>
    </dgm:pt>
    <dgm:pt modelId="{A7AA1FBC-4CDC-4535-A563-FF18E4EB4989}" type="pres">
      <dgm:prSet presAssocID="{860A3C23-F00E-4B15-9F30-28AA3BF2EA95}" presName="parentText" presStyleLbl="alignNode1" presStyleIdx="0" presStyleCnt="3">
        <dgm:presLayoutVars>
          <dgm:chMax val="1"/>
          <dgm:bulletEnabled val="1"/>
        </dgm:presLayoutVars>
      </dgm:prSet>
      <dgm:spPr/>
    </dgm:pt>
    <dgm:pt modelId="{41410D1E-0918-4D8A-AC27-4541C37C73CA}" type="pres">
      <dgm:prSet presAssocID="{860A3C23-F00E-4B15-9F30-28AA3BF2EA95}" presName="descendantText" presStyleLbl="alignAcc1" presStyleIdx="0" presStyleCnt="3">
        <dgm:presLayoutVars>
          <dgm:bulletEnabled val="1"/>
        </dgm:presLayoutVars>
      </dgm:prSet>
      <dgm:spPr/>
    </dgm:pt>
    <dgm:pt modelId="{49F2EA10-7CED-42F8-9785-D7ECF6DB09E3}" type="pres">
      <dgm:prSet presAssocID="{DFFF8EF8-77D9-436C-990E-E5EF05C09E23}" presName="sp" presStyleCnt="0"/>
      <dgm:spPr/>
    </dgm:pt>
    <dgm:pt modelId="{AD65A12C-8EF4-46CD-9F61-F247BDC23327}" type="pres">
      <dgm:prSet presAssocID="{6371E495-3FA6-44BB-83AA-5DF6E5091609}" presName="composite" presStyleCnt="0"/>
      <dgm:spPr/>
    </dgm:pt>
    <dgm:pt modelId="{91A6F4CF-870C-49F7-9434-3B29A66BE7D4}" type="pres">
      <dgm:prSet presAssocID="{6371E495-3FA6-44BB-83AA-5DF6E5091609}" presName="parentText" presStyleLbl="alignNode1" presStyleIdx="1" presStyleCnt="3">
        <dgm:presLayoutVars>
          <dgm:chMax val="1"/>
          <dgm:bulletEnabled val="1"/>
        </dgm:presLayoutVars>
      </dgm:prSet>
      <dgm:spPr/>
    </dgm:pt>
    <dgm:pt modelId="{3B246C73-7204-43FC-B010-88438CA3DB45}" type="pres">
      <dgm:prSet presAssocID="{6371E495-3FA6-44BB-83AA-5DF6E5091609}" presName="descendantText" presStyleLbl="alignAcc1" presStyleIdx="1" presStyleCnt="3">
        <dgm:presLayoutVars>
          <dgm:bulletEnabled val="1"/>
        </dgm:presLayoutVars>
      </dgm:prSet>
      <dgm:spPr/>
    </dgm:pt>
    <dgm:pt modelId="{E4A59FDC-3636-4A72-B5DD-9C631689DA90}" type="pres">
      <dgm:prSet presAssocID="{9BD94CE8-944C-4D13-B2C1-71F799FE120C}" presName="sp" presStyleCnt="0"/>
      <dgm:spPr/>
    </dgm:pt>
    <dgm:pt modelId="{FEA5DC57-D209-4343-A5A7-893ED7CF540E}" type="pres">
      <dgm:prSet presAssocID="{A273651A-78BB-43BB-A069-70FADB93F570}" presName="composite" presStyleCnt="0"/>
      <dgm:spPr/>
    </dgm:pt>
    <dgm:pt modelId="{27E2BD77-F12F-45AC-8836-E9FD73059FD7}" type="pres">
      <dgm:prSet presAssocID="{A273651A-78BB-43BB-A069-70FADB93F570}" presName="parentText" presStyleLbl="alignNode1" presStyleIdx="2" presStyleCnt="3">
        <dgm:presLayoutVars>
          <dgm:chMax val="1"/>
          <dgm:bulletEnabled val="1"/>
        </dgm:presLayoutVars>
      </dgm:prSet>
      <dgm:spPr/>
    </dgm:pt>
    <dgm:pt modelId="{3451E453-D53D-4DE8-AF67-4CA41CDC0C7E}" type="pres">
      <dgm:prSet presAssocID="{A273651A-78BB-43BB-A069-70FADB93F570}" presName="descendantText" presStyleLbl="alignAcc1" presStyleIdx="2" presStyleCnt="3">
        <dgm:presLayoutVars>
          <dgm:bulletEnabled val="1"/>
        </dgm:presLayoutVars>
      </dgm:prSet>
      <dgm:spPr/>
    </dgm:pt>
  </dgm:ptLst>
  <dgm:cxnLst>
    <dgm:cxn modelId="{ECD83809-4E98-40D2-A73E-4949580BB611}" type="presOf" srcId="{B3021F98-596A-4895-A985-9A6CEE0493F1}" destId="{3451E453-D53D-4DE8-AF67-4CA41CDC0C7E}" srcOrd="0" destOrd="1" presId="urn:microsoft.com/office/officeart/2005/8/layout/chevron2"/>
    <dgm:cxn modelId="{D988080E-35C9-438B-AF8D-954548774458}" srcId="{860A3C23-F00E-4B15-9F30-28AA3BF2EA95}" destId="{FB48B823-7754-4CE5-AF92-45AD350966FA}" srcOrd="0" destOrd="0" parTransId="{0653BBAE-0EF0-46D7-BC3B-935CB3C4607A}" sibTransId="{E9A02883-B4CB-4145-A05B-71F440AB631B}"/>
    <dgm:cxn modelId="{DDC66115-045C-47CF-A1F8-6722222517E6}" type="presOf" srcId="{860A3C23-F00E-4B15-9F30-28AA3BF2EA95}" destId="{A7AA1FBC-4CDC-4535-A563-FF18E4EB4989}" srcOrd="0" destOrd="0" presId="urn:microsoft.com/office/officeart/2005/8/layout/chevron2"/>
    <dgm:cxn modelId="{7097E37A-6040-4629-99E3-E7C192F646F2}" type="presOf" srcId="{FB48B823-7754-4CE5-AF92-45AD350966FA}" destId="{41410D1E-0918-4D8A-AC27-4541C37C73CA}" srcOrd="0" destOrd="0" presId="urn:microsoft.com/office/officeart/2005/8/layout/chevron2"/>
    <dgm:cxn modelId="{4E7F0C83-D851-4F26-94B7-193C745B33D7}" type="presOf" srcId="{6371E495-3FA6-44BB-83AA-5DF6E5091609}" destId="{91A6F4CF-870C-49F7-9434-3B29A66BE7D4}" srcOrd="0" destOrd="0" presId="urn:microsoft.com/office/officeart/2005/8/layout/chevron2"/>
    <dgm:cxn modelId="{45EAE489-ECA4-47F3-99FC-E86FF9088D6A}" srcId="{860A3C23-F00E-4B15-9F30-28AA3BF2EA95}" destId="{638227C6-D9BE-4577-B0EE-596FBB3CC99E}" srcOrd="1" destOrd="0" parTransId="{1BB6DB2E-953E-4D5E-840A-44871B7F8B14}" sibTransId="{C91979EE-3332-4892-A829-90A29CC46991}"/>
    <dgm:cxn modelId="{2762FE92-ABEC-417B-9454-5E066DD8811F}" type="presOf" srcId="{95946443-5CC1-4F5F-90C3-1672D79F3A68}" destId="{57D4B34F-4A48-421C-914C-B712A8AA03C4}" srcOrd="0" destOrd="0" presId="urn:microsoft.com/office/officeart/2005/8/layout/chevron2"/>
    <dgm:cxn modelId="{4DDCFD9D-36B6-40EA-96FA-A702E445FEF3}" srcId="{A273651A-78BB-43BB-A069-70FADB93F570}" destId="{B3021F98-596A-4895-A985-9A6CEE0493F1}" srcOrd="1" destOrd="0" parTransId="{8733FD61-9BEA-4B60-8F61-584DD6B53D77}" sibTransId="{24EABEE2-2CE7-4B30-B1A3-546AB9DD1C30}"/>
    <dgm:cxn modelId="{6DEF43B7-030D-4848-8B80-97ECDF656814}" srcId="{95946443-5CC1-4F5F-90C3-1672D79F3A68}" destId="{6371E495-3FA6-44BB-83AA-5DF6E5091609}" srcOrd="1" destOrd="0" parTransId="{EDBE391B-8290-4223-BBCC-719F3F4AD7A6}" sibTransId="{9BD94CE8-944C-4D13-B2C1-71F799FE120C}"/>
    <dgm:cxn modelId="{571AA2BC-BFDC-459F-B3AA-C4ECD5EC1333}" srcId="{95946443-5CC1-4F5F-90C3-1672D79F3A68}" destId="{860A3C23-F00E-4B15-9F30-28AA3BF2EA95}" srcOrd="0" destOrd="0" parTransId="{D53868C8-D8A1-4ED7-9654-03068B8982B3}" sibTransId="{DFFF8EF8-77D9-436C-990E-E5EF05C09E23}"/>
    <dgm:cxn modelId="{811F2DC2-33F7-4300-BF57-DE6AFF35900A}" srcId="{95946443-5CC1-4F5F-90C3-1672D79F3A68}" destId="{A273651A-78BB-43BB-A069-70FADB93F570}" srcOrd="2" destOrd="0" parTransId="{53461F36-239D-4DBC-8AC7-A07722A7AC18}" sibTransId="{063D9C1D-EA29-43A2-856D-2C3AAD687455}"/>
    <dgm:cxn modelId="{453460CA-3F6B-408F-A2FE-2EE475380908}" type="presOf" srcId="{A273651A-78BB-43BB-A069-70FADB93F570}" destId="{27E2BD77-F12F-45AC-8836-E9FD73059FD7}" srcOrd="0" destOrd="0" presId="urn:microsoft.com/office/officeart/2005/8/layout/chevron2"/>
    <dgm:cxn modelId="{59A88CDA-BBC8-48F2-A489-1F0D71D846BA}" srcId="{A273651A-78BB-43BB-A069-70FADB93F570}" destId="{A5740E43-A064-4E55-8BA8-930F3A515189}" srcOrd="0" destOrd="0" parTransId="{17D5E5D9-2C48-41C2-A31C-B633A6BB7307}" sibTransId="{9B4F4AF1-2B8D-4435-AC26-0825BF432230}"/>
    <dgm:cxn modelId="{BD6F4BDC-F53F-4308-940B-900BB9005CA9}" srcId="{6371E495-3FA6-44BB-83AA-5DF6E5091609}" destId="{09657D47-01A3-4D96-8923-838009F74378}" srcOrd="1" destOrd="0" parTransId="{415168D9-A9D9-41EF-A016-BB2B48C932BE}" sibTransId="{934B080B-5E58-4012-8CD3-0E51B837958E}"/>
    <dgm:cxn modelId="{866BB0DD-2879-4B5D-9BBF-2C6FEBC6E185}" type="presOf" srcId="{BB6CA630-C882-4741-AE11-60A771C9F237}" destId="{3B246C73-7204-43FC-B010-88438CA3DB45}" srcOrd="0" destOrd="0" presId="urn:microsoft.com/office/officeart/2005/8/layout/chevron2"/>
    <dgm:cxn modelId="{E88A74E3-F84F-4639-9B0E-14C490BC0D79}" type="presOf" srcId="{A5740E43-A064-4E55-8BA8-930F3A515189}" destId="{3451E453-D53D-4DE8-AF67-4CA41CDC0C7E}" srcOrd="0" destOrd="0" presId="urn:microsoft.com/office/officeart/2005/8/layout/chevron2"/>
    <dgm:cxn modelId="{A4487AE7-AC5B-47A6-941E-9E418D32DCB4}" srcId="{6371E495-3FA6-44BB-83AA-5DF6E5091609}" destId="{BB6CA630-C882-4741-AE11-60A771C9F237}" srcOrd="0" destOrd="0" parTransId="{DE95EECB-E774-435E-AA89-E972901157EB}" sibTransId="{38F5D212-BDEF-4AF8-9409-4C7A9527D25B}"/>
    <dgm:cxn modelId="{5D6E8CEE-5BA8-4500-A3EA-1464BCF14DA5}" type="presOf" srcId="{09657D47-01A3-4D96-8923-838009F74378}" destId="{3B246C73-7204-43FC-B010-88438CA3DB45}" srcOrd="0" destOrd="1" presId="urn:microsoft.com/office/officeart/2005/8/layout/chevron2"/>
    <dgm:cxn modelId="{AA4DF1EF-8821-4ECF-9EFE-2332916D2E78}" type="presOf" srcId="{638227C6-D9BE-4577-B0EE-596FBB3CC99E}" destId="{41410D1E-0918-4D8A-AC27-4541C37C73CA}" srcOrd="0" destOrd="1" presId="urn:microsoft.com/office/officeart/2005/8/layout/chevron2"/>
    <dgm:cxn modelId="{053E4097-EE55-4DA8-AFE5-292A4EF42B4D}" type="presParOf" srcId="{57D4B34F-4A48-421C-914C-B712A8AA03C4}" destId="{9570AD21-3B0B-419E-AB2E-53ECE178C707}" srcOrd="0" destOrd="0" presId="urn:microsoft.com/office/officeart/2005/8/layout/chevron2"/>
    <dgm:cxn modelId="{53390AD3-06EC-4D68-891F-E71EDE682F74}" type="presParOf" srcId="{9570AD21-3B0B-419E-AB2E-53ECE178C707}" destId="{A7AA1FBC-4CDC-4535-A563-FF18E4EB4989}" srcOrd="0" destOrd="0" presId="urn:microsoft.com/office/officeart/2005/8/layout/chevron2"/>
    <dgm:cxn modelId="{DF6E71A7-8805-41ED-8D69-D3B98FDE3E28}" type="presParOf" srcId="{9570AD21-3B0B-419E-AB2E-53ECE178C707}" destId="{41410D1E-0918-4D8A-AC27-4541C37C73CA}" srcOrd="1" destOrd="0" presId="urn:microsoft.com/office/officeart/2005/8/layout/chevron2"/>
    <dgm:cxn modelId="{C23A3985-F2AF-46EF-B579-15439FC8B2AE}" type="presParOf" srcId="{57D4B34F-4A48-421C-914C-B712A8AA03C4}" destId="{49F2EA10-7CED-42F8-9785-D7ECF6DB09E3}" srcOrd="1" destOrd="0" presId="urn:microsoft.com/office/officeart/2005/8/layout/chevron2"/>
    <dgm:cxn modelId="{BC979E7C-5949-4C34-AB5C-E04A4D7D14D4}" type="presParOf" srcId="{57D4B34F-4A48-421C-914C-B712A8AA03C4}" destId="{AD65A12C-8EF4-46CD-9F61-F247BDC23327}" srcOrd="2" destOrd="0" presId="urn:microsoft.com/office/officeart/2005/8/layout/chevron2"/>
    <dgm:cxn modelId="{8ADA3E55-CB1E-404B-95C6-2B47F2CE9D41}" type="presParOf" srcId="{AD65A12C-8EF4-46CD-9F61-F247BDC23327}" destId="{91A6F4CF-870C-49F7-9434-3B29A66BE7D4}" srcOrd="0" destOrd="0" presId="urn:microsoft.com/office/officeart/2005/8/layout/chevron2"/>
    <dgm:cxn modelId="{1C521E07-3EEE-45F2-BCCA-E8CD36BA0E23}" type="presParOf" srcId="{AD65A12C-8EF4-46CD-9F61-F247BDC23327}" destId="{3B246C73-7204-43FC-B010-88438CA3DB45}" srcOrd="1" destOrd="0" presId="urn:microsoft.com/office/officeart/2005/8/layout/chevron2"/>
    <dgm:cxn modelId="{EAFEC1CE-0F60-4659-8C72-E9AD6F0F4BD2}" type="presParOf" srcId="{57D4B34F-4A48-421C-914C-B712A8AA03C4}" destId="{E4A59FDC-3636-4A72-B5DD-9C631689DA90}" srcOrd="3" destOrd="0" presId="urn:microsoft.com/office/officeart/2005/8/layout/chevron2"/>
    <dgm:cxn modelId="{C94D57B7-D83C-4E95-B8AE-FDF9AAE4F37E}" type="presParOf" srcId="{57D4B34F-4A48-421C-914C-B712A8AA03C4}" destId="{FEA5DC57-D209-4343-A5A7-893ED7CF540E}" srcOrd="4" destOrd="0" presId="urn:microsoft.com/office/officeart/2005/8/layout/chevron2"/>
    <dgm:cxn modelId="{34B27A2B-C36E-4879-BEB1-514C3B46872D}" type="presParOf" srcId="{FEA5DC57-D209-4343-A5A7-893ED7CF540E}" destId="{27E2BD77-F12F-45AC-8836-E9FD73059FD7}" srcOrd="0" destOrd="0" presId="urn:microsoft.com/office/officeart/2005/8/layout/chevron2"/>
    <dgm:cxn modelId="{2186DE31-97AE-43B1-A10E-19EE9FCB6089}" type="presParOf" srcId="{FEA5DC57-D209-4343-A5A7-893ED7CF540E}" destId="{3451E453-D53D-4DE8-AF67-4CA41CDC0C7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AC10B02-0E13-4C39-820F-D91EF846CF30}">
      <dsp:nvSpPr>
        <dsp:cNvPr id="0" name=""/>
        <dsp:cNvSpPr/>
      </dsp:nvSpPr>
      <dsp:spPr>
        <a:xfrm>
          <a:off x="1068601" y="104801"/>
          <a:ext cx="2169583" cy="98126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300"/>
            </a:spcAft>
            <a:buNone/>
          </a:pPr>
          <a:r>
            <a:rPr lang="es-CL" sz="1600" kern="1200" dirty="0"/>
            <a:t>Portal de control </a:t>
          </a:r>
        </a:p>
        <a:p>
          <a:pPr marL="0" lvl="0" indent="0" algn="ctr" defTabSz="711200">
            <a:lnSpc>
              <a:spcPct val="100000"/>
            </a:lnSpc>
            <a:spcBef>
              <a:spcPct val="0"/>
            </a:spcBef>
            <a:spcAft>
              <a:spcPts val="300"/>
            </a:spcAft>
            <a:buNone/>
          </a:pPr>
          <a:r>
            <a:rPr lang="es-CL" sz="1600" kern="1200" dirty="0"/>
            <a:t>Reportes de gestión</a:t>
          </a:r>
        </a:p>
      </dsp:txBody>
      <dsp:txXfrm>
        <a:off x="1068601" y="104801"/>
        <a:ext cx="2169583" cy="981268"/>
      </dsp:txXfrm>
    </dsp:sp>
    <dsp:sp modelId="{97384493-037F-4B25-88FA-BFA859ECB15C}">
      <dsp:nvSpPr>
        <dsp:cNvPr id="0" name=""/>
        <dsp:cNvSpPr/>
      </dsp:nvSpPr>
      <dsp:spPr>
        <a:xfrm>
          <a:off x="0" y="104801"/>
          <a:ext cx="971455" cy="981268"/>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D43B3A-8483-411A-8DEB-A69E72E3DDB2}">
      <dsp:nvSpPr>
        <dsp:cNvPr id="0" name=""/>
        <dsp:cNvSpPr/>
      </dsp:nvSpPr>
      <dsp:spPr>
        <a:xfrm>
          <a:off x="0" y="1247978"/>
          <a:ext cx="2169583" cy="981268"/>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300"/>
            </a:spcAft>
            <a:buNone/>
          </a:pPr>
          <a:r>
            <a:rPr lang="es-CL" sz="1400" kern="1200" dirty="0"/>
            <a:t>Acreditación de contratistas</a:t>
          </a:r>
        </a:p>
        <a:p>
          <a:pPr marL="0" lvl="0" indent="0" algn="ctr" defTabSz="622300">
            <a:lnSpc>
              <a:spcPct val="100000"/>
            </a:lnSpc>
            <a:spcBef>
              <a:spcPct val="0"/>
            </a:spcBef>
            <a:spcAft>
              <a:spcPts val="300"/>
            </a:spcAft>
            <a:buNone/>
          </a:pPr>
          <a:r>
            <a:rPr lang="es-CL" sz="1400" kern="1200" dirty="0"/>
            <a:t>Control de acceso</a:t>
          </a:r>
        </a:p>
        <a:p>
          <a:pPr marL="0" lvl="0" indent="0" algn="ctr" defTabSz="622300">
            <a:lnSpc>
              <a:spcPct val="100000"/>
            </a:lnSpc>
            <a:spcBef>
              <a:spcPct val="0"/>
            </a:spcBef>
            <a:spcAft>
              <a:spcPts val="300"/>
            </a:spcAft>
            <a:buNone/>
          </a:pPr>
          <a:r>
            <a:rPr lang="es-CL" sz="1400" kern="1200" dirty="0"/>
            <a:t>Control de pago</a:t>
          </a:r>
        </a:p>
      </dsp:txBody>
      <dsp:txXfrm>
        <a:off x="0" y="1247978"/>
        <a:ext cx="2169583" cy="981268"/>
      </dsp:txXfrm>
    </dsp:sp>
    <dsp:sp modelId="{24F1D8A8-74B6-4F9D-810C-A2F5E80F81E4}">
      <dsp:nvSpPr>
        <dsp:cNvPr id="0" name=""/>
        <dsp:cNvSpPr/>
      </dsp:nvSpPr>
      <dsp:spPr>
        <a:xfrm>
          <a:off x="2266729" y="1180104"/>
          <a:ext cx="971455" cy="981268"/>
        </a:xfrm>
        <a:prstGeom prst="rect">
          <a:avLst/>
        </a:prstGeom>
        <a:blipFill rotWithShape="1">
          <a:blip xmlns:r="http://schemas.openxmlformats.org/officeDocument/2006/relationships" r:embed="rId1"/>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6D7599A-6662-4420-9742-E1F12A0FC618}">
      <dsp:nvSpPr>
        <dsp:cNvPr id="0" name=""/>
        <dsp:cNvSpPr/>
      </dsp:nvSpPr>
      <dsp:spPr>
        <a:xfrm>
          <a:off x="1068601" y="2391156"/>
          <a:ext cx="2169583" cy="981268"/>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100000"/>
            </a:lnSpc>
            <a:spcBef>
              <a:spcPct val="0"/>
            </a:spcBef>
            <a:spcAft>
              <a:spcPts val="300"/>
            </a:spcAft>
            <a:buNone/>
          </a:pPr>
          <a:r>
            <a:rPr lang="es-CL" sz="1600" kern="1200" dirty="0"/>
            <a:t>Asesoría permanente</a:t>
          </a:r>
        </a:p>
        <a:p>
          <a:pPr marL="0" lvl="0" indent="0" algn="ctr" defTabSz="711200">
            <a:lnSpc>
              <a:spcPct val="100000"/>
            </a:lnSpc>
            <a:spcBef>
              <a:spcPct val="0"/>
            </a:spcBef>
            <a:spcAft>
              <a:spcPts val="300"/>
            </a:spcAft>
            <a:buNone/>
          </a:pPr>
          <a:r>
            <a:rPr lang="es-CL" sz="1600" kern="1200" dirty="0"/>
            <a:t>Capacitaciones</a:t>
          </a:r>
        </a:p>
        <a:p>
          <a:pPr marL="0" lvl="0" indent="0" algn="ctr" defTabSz="711200">
            <a:lnSpc>
              <a:spcPct val="100000"/>
            </a:lnSpc>
            <a:spcBef>
              <a:spcPct val="0"/>
            </a:spcBef>
            <a:spcAft>
              <a:spcPts val="300"/>
            </a:spcAft>
            <a:buNone/>
          </a:pPr>
          <a:r>
            <a:rPr lang="es-CL" sz="1600" kern="1200" dirty="0"/>
            <a:t>Mesa de Ayuda</a:t>
          </a:r>
          <a:endParaRPr lang="es-ES" sz="1600" kern="1200" dirty="0"/>
        </a:p>
      </dsp:txBody>
      <dsp:txXfrm>
        <a:off x="1068601" y="2391156"/>
        <a:ext cx="2169583" cy="981268"/>
      </dsp:txXfrm>
    </dsp:sp>
    <dsp:sp modelId="{BC71333D-A2D4-4165-9399-F4888AB4DEE5}">
      <dsp:nvSpPr>
        <dsp:cNvPr id="0" name=""/>
        <dsp:cNvSpPr/>
      </dsp:nvSpPr>
      <dsp:spPr>
        <a:xfrm>
          <a:off x="0" y="2391156"/>
          <a:ext cx="971455" cy="981268"/>
        </a:xfrm>
        <a:prstGeom prst="rect">
          <a:avLst/>
        </a:prstGeom>
        <a:blipFill rotWithShape="1">
          <a:blip xmlns:r="http://schemas.openxmlformats.org/officeDocument/2006/relationships" r:embed="rId2"/>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A1FBC-4CDC-4535-A563-FF18E4EB4989}">
      <dsp:nvSpPr>
        <dsp:cNvPr id="0" name=""/>
        <dsp:cNvSpPr/>
      </dsp:nvSpPr>
      <dsp:spPr>
        <a:xfrm rot="5400000">
          <a:off x="-398696" y="402119"/>
          <a:ext cx="2657977" cy="186058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es-ES" sz="5200" kern="1200" dirty="0"/>
            <a:t>1</a:t>
          </a:r>
        </a:p>
      </dsp:txBody>
      <dsp:txXfrm rot="-5400000">
        <a:off x="2" y="933714"/>
        <a:ext cx="1860583" cy="797394"/>
      </dsp:txXfrm>
    </dsp:sp>
    <dsp:sp modelId="{41410D1E-0918-4D8A-AC27-4541C37C73CA}">
      <dsp:nvSpPr>
        <dsp:cNvPr id="0" name=""/>
        <dsp:cNvSpPr/>
      </dsp:nvSpPr>
      <dsp:spPr>
        <a:xfrm rot="5400000">
          <a:off x="4181249" y="-2317242"/>
          <a:ext cx="1727685" cy="636901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a:t>Crear los trabajadores asociados al cliente</a:t>
          </a:r>
        </a:p>
        <a:p>
          <a:pPr marL="228600" lvl="1" indent="-228600" algn="l" defTabSz="1066800">
            <a:lnSpc>
              <a:spcPct val="90000"/>
            </a:lnSpc>
            <a:spcBef>
              <a:spcPct val="0"/>
            </a:spcBef>
            <a:spcAft>
              <a:spcPct val="15000"/>
            </a:spcAft>
            <a:buChar char="•"/>
          </a:pPr>
          <a:r>
            <a:rPr lang="es-ES" sz="2400" kern="1200" dirty="0"/>
            <a:t>Cargar sus documentos</a:t>
          </a:r>
        </a:p>
      </dsp:txBody>
      <dsp:txXfrm rot="-5400000">
        <a:off x="1860584" y="87762"/>
        <a:ext cx="6284677" cy="1559007"/>
      </dsp:txXfrm>
    </dsp:sp>
    <dsp:sp modelId="{91A6F4CF-870C-49F7-9434-3B29A66BE7D4}">
      <dsp:nvSpPr>
        <dsp:cNvPr id="0" name=""/>
        <dsp:cNvSpPr/>
      </dsp:nvSpPr>
      <dsp:spPr>
        <a:xfrm rot="5400000">
          <a:off x="-398696" y="2777608"/>
          <a:ext cx="2657977" cy="1860583"/>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es-ES" sz="5200" kern="1200" dirty="0"/>
            <a:t>2</a:t>
          </a:r>
        </a:p>
      </dsp:txBody>
      <dsp:txXfrm rot="-5400000">
        <a:off x="2" y="3309203"/>
        <a:ext cx="1860583" cy="797394"/>
      </dsp:txXfrm>
    </dsp:sp>
    <dsp:sp modelId="{3B246C73-7204-43FC-B010-88438CA3DB45}">
      <dsp:nvSpPr>
        <dsp:cNvPr id="0" name=""/>
        <dsp:cNvSpPr/>
      </dsp:nvSpPr>
      <dsp:spPr>
        <a:xfrm rot="5400000">
          <a:off x="4181249" y="58246"/>
          <a:ext cx="1727685" cy="6369016"/>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s-ES" sz="2400" kern="1200" dirty="0"/>
            <a:t>Cargar los documentos de tipo empresa que me solicitan</a:t>
          </a:r>
        </a:p>
      </dsp:txBody>
      <dsp:txXfrm rot="-5400000">
        <a:off x="1860584" y="2463251"/>
        <a:ext cx="6284677" cy="155900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AA1FBC-4CDC-4535-A563-FF18E4EB4989}">
      <dsp:nvSpPr>
        <dsp:cNvPr id="0" name=""/>
        <dsp:cNvSpPr/>
      </dsp:nvSpPr>
      <dsp:spPr>
        <a:xfrm rot="5400000">
          <a:off x="-270965" y="273448"/>
          <a:ext cx="1806439" cy="126450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s-ES" sz="3500" kern="1200" dirty="0"/>
            <a:t>1</a:t>
          </a:r>
        </a:p>
      </dsp:txBody>
      <dsp:txXfrm rot="-5400000">
        <a:off x="2" y="634736"/>
        <a:ext cx="1264507" cy="541932"/>
      </dsp:txXfrm>
    </dsp:sp>
    <dsp:sp modelId="{41410D1E-0918-4D8A-AC27-4541C37C73CA}">
      <dsp:nvSpPr>
        <dsp:cNvPr id="0" name=""/>
        <dsp:cNvSpPr/>
      </dsp:nvSpPr>
      <dsp:spPr>
        <a:xfrm rot="5400000">
          <a:off x="4159960" y="-2892970"/>
          <a:ext cx="1174185" cy="69650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a:t>Crear a los nuevos trabajadores</a:t>
          </a:r>
        </a:p>
        <a:p>
          <a:pPr marL="228600" lvl="1" indent="-228600" algn="l" defTabSz="1066800">
            <a:lnSpc>
              <a:spcPct val="90000"/>
            </a:lnSpc>
            <a:spcBef>
              <a:spcPct val="0"/>
            </a:spcBef>
            <a:spcAft>
              <a:spcPct val="15000"/>
            </a:spcAft>
            <a:buChar char="•"/>
          </a:pPr>
          <a:r>
            <a:rPr lang="es-ES" sz="2400" kern="1200" dirty="0"/>
            <a:t>Cargar sus documentos</a:t>
          </a:r>
        </a:p>
      </dsp:txBody>
      <dsp:txXfrm rot="-5400000">
        <a:off x="1264507" y="59802"/>
        <a:ext cx="6907773" cy="1059547"/>
      </dsp:txXfrm>
    </dsp:sp>
    <dsp:sp modelId="{91A6F4CF-870C-49F7-9434-3B29A66BE7D4}">
      <dsp:nvSpPr>
        <dsp:cNvPr id="0" name=""/>
        <dsp:cNvSpPr/>
      </dsp:nvSpPr>
      <dsp:spPr>
        <a:xfrm rot="5400000">
          <a:off x="-270965" y="1887902"/>
          <a:ext cx="1806439" cy="126450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s-ES" sz="3500" kern="1200" dirty="0"/>
            <a:t>2</a:t>
          </a:r>
        </a:p>
      </dsp:txBody>
      <dsp:txXfrm rot="-5400000">
        <a:off x="2" y="2249190"/>
        <a:ext cx="1264507" cy="541932"/>
      </dsp:txXfrm>
    </dsp:sp>
    <dsp:sp modelId="{3B246C73-7204-43FC-B010-88438CA3DB45}">
      <dsp:nvSpPr>
        <dsp:cNvPr id="0" name=""/>
        <dsp:cNvSpPr/>
      </dsp:nvSpPr>
      <dsp:spPr>
        <a:xfrm rot="5400000">
          <a:off x="4159960" y="-1278517"/>
          <a:ext cx="1174185" cy="69650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a:t>Dar de baja a los trabajadores</a:t>
          </a:r>
        </a:p>
        <a:p>
          <a:pPr marL="228600" lvl="1" indent="-228600" algn="l" defTabSz="1066800">
            <a:lnSpc>
              <a:spcPct val="90000"/>
            </a:lnSpc>
            <a:spcBef>
              <a:spcPct val="0"/>
            </a:spcBef>
            <a:spcAft>
              <a:spcPct val="15000"/>
            </a:spcAft>
            <a:buChar char="•"/>
          </a:pPr>
          <a:r>
            <a:rPr lang="es-ES" sz="2400" kern="1200" dirty="0"/>
            <a:t>Cargar documento de respaldo</a:t>
          </a:r>
        </a:p>
      </dsp:txBody>
      <dsp:txXfrm rot="-5400000">
        <a:off x="1264507" y="1674255"/>
        <a:ext cx="6907773" cy="1059547"/>
      </dsp:txXfrm>
    </dsp:sp>
    <dsp:sp modelId="{27E2BD77-F12F-45AC-8836-E9FD73059FD7}">
      <dsp:nvSpPr>
        <dsp:cNvPr id="0" name=""/>
        <dsp:cNvSpPr/>
      </dsp:nvSpPr>
      <dsp:spPr>
        <a:xfrm rot="5400000">
          <a:off x="-270965" y="3502355"/>
          <a:ext cx="1806439" cy="1264507"/>
        </a:xfrm>
        <a:prstGeom prst="chevron">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marL="0" lvl="0" indent="0" algn="ctr" defTabSz="1555750">
            <a:lnSpc>
              <a:spcPct val="90000"/>
            </a:lnSpc>
            <a:spcBef>
              <a:spcPct val="0"/>
            </a:spcBef>
            <a:spcAft>
              <a:spcPct val="35000"/>
            </a:spcAft>
            <a:buNone/>
          </a:pPr>
          <a:r>
            <a:rPr lang="es-ES" sz="3500" kern="1200" dirty="0"/>
            <a:t>3</a:t>
          </a:r>
        </a:p>
      </dsp:txBody>
      <dsp:txXfrm rot="-5400000">
        <a:off x="2" y="3863643"/>
        <a:ext cx="1264507" cy="541932"/>
      </dsp:txXfrm>
    </dsp:sp>
    <dsp:sp modelId="{3451E453-D53D-4DE8-AF67-4CA41CDC0C7E}">
      <dsp:nvSpPr>
        <dsp:cNvPr id="0" name=""/>
        <dsp:cNvSpPr/>
      </dsp:nvSpPr>
      <dsp:spPr>
        <a:xfrm rot="5400000">
          <a:off x="4159960" y="335936"/>
          <a:ext cx="1174185" cy="6965092"/>
        </a:xfrm>
        <a:prstGeom prst="round2Same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s-ES" sz="2400" kern="1200" dirty="0"/>
            <a:t>Cargar documentos mensuales de empresa</a:t>
          </a:r>
        </a:p>
        <a:p>
          <a:pPr marL="228600" lvl="1" indent="-228600" algn="l" defTabSz="1066800">
            <a:lnSpc>
              <a:spcPct val="90000"/>
            </a:lnSpc>
            <a:spcBef>
              <a:spcPct val="0"/>
            </a:spcBef>
            <a:spcAft>
              <a:spcPct val="15000"/>
            </a:spcAft>
            <a:buChar char="•"/>
          </a:pPr>
          <a:r>
            <a:rPr lang="es-ES" sz="2400" kern="1200" dirty="0"/>
            <a:t>Cargar documentos mensuales de trabajadores</a:t>
          </a:r>
        </a:p>
      </dsp:txBody>
      <dsp:txXfrm rot="-5400000">
        <a:off x="1264507" y="3288709"/>
        <a:ext cx="6907773" cy="1059547"/>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PictureBlocks">
  <dgm:title val=""/>
  <dgm:desc val=""/>
  <dgm:catLst>
    <dgm:cat type="picture" pri="15000"/>
    <dgm:cat type="pictureconvert" pri="15000"/>
    <dgm:cat type="list" pri="13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primFontSz" for="des" ptType="node" op="equ" val="65"/>
      <dgm:constr type="w" for="ch" forName="comp" refType="w"/>
      <dgm:constr type="h" for="ch" forName="comp" refType="h"/>
      <dgm:constr type="h" for="ch" forName="sibTrans" refType="w" refFor="ch" refForName="comp" op="equ" fact="0.05"/>
    </dgm:constrLst>
    <dgm:ruleLst/>
    <dgm:forEach name="Name0" axis="ch" ptType="node">
      <dgm:layoutNode name="comp" styleLbl="node1">
        <dgm:alg type="composite">
          <dgm:param type="ar" val="3.30"/>
        </dgm:alg>
        <dgm:shape xmlns:r="http://schemas.openxmlformats.org/officeDocument/2006/relationships" r:blip="">
          <dgm:adjLst/>
        </dgm:shape>
        <dgm:presOf/>
        <dgm:choose name="Name1">
          <dgm:if name="Name2" func="var" arg="dir" op="equ" val="norm">
            <dgm:choose name="Name4">
              <dgm:if name="Name5" axis="desOrSelf" ptType="node" func="posOdd" op="equ" val="1">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if>
              <dgm:else name="Name6">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else>
            </dgm:choose>
          </dgm:if>
          <dgm:else name="Name3">
            <dgm:choose name="Name7">
              <dgm:if name="Name8" axis="desOrSelf" ptType="node" func="posOdd" op="equ" val="1">
                <dgm:constrLst>
                  <dgm:constr type="l" for="ch" forName="rect1" refType="w" fact="0.7"/>
                  <dgm:constr type="t" for="ch" forName="rect1" refType="h" fact="0"/>
                  <dgm:constr type="w" for="ch" forName="rect1" refType="w" fact="0.3"/>
                  <dgm:constr type="h" for="ch" forName="rect1" refType="h"/>
                  <dgm:constr type="l" for="ch" forName="rect2" refType="w" fact="0"/>
                  <dgm:constr type="t" for="ch" forName="rect2" refType="h" fact="0"/>
                  <dgm:constr type="w" for="ch" forName="rect2" refType="w" fact="0.67"/>
                  <dgm:constr type="h" for="ch" forName="rect2" refType="h"/>
                </dgm:constrLst>
              </dgm:if>
              <dgm:else name="Name9">
                <dgm:constrLst>
                  <dgm:constr type="l" for="ch" forName="rect1" refType="w" fact="0"/>
                  <dgm:constr type="t" for="ch" forName="rect1" refType="h" fact="0"/>
                  <dgm:constr type="w" for="ch" forName="rect1" refType="w" fact="0.3"/>
                  <dgm:constr type="h" for="ch" forName="rect1" refType="h"/>
                  <dgm:constr type="l" for="ch" forName="rect2" refType="w" fact="0.33"/>
                  <dgm:constr type="t" for="ch" forName="rect2" refType="h" fact="0"/>
                  <dgm:constr type="w" for="ch" forName="rect2" refType="w" fact="0.67"/>
                  <dgm:constr type="h" for="ch" forName="rect2" refType="h"/>
                </dgm:constrLst>
              </dgm:else>
            </dgm:choose>
          </dgm:else>
        </dgm:choose>
        <dgm:ruleLst/>
        <dgm:layoutNode name="rect2" styleLbl="node1">
          <dgm:varLst>
            <dgm:bulletEnabled val="1"/>
          </dgm:varLst>
          <dgm:alg type="tx"/>
          <dgm:shape xmlns:r="http://schemas.openxmlformats.org/officeDocument/2006/relationships" type="rect" r:blip="">
            <dgm:adjLst/>
          </dgm:shape>
          <dgm:presOf axis="desOrSelf" ptType="node"/>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 styleLbl="lnNod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1"/>
            <a:ext cx="2975240" cy="457915"/>
          </a:xfrm>
          <a:prstGeom prst="rect">
            <a:avLst/>
          </a:prstGeom>
        </p:spPr>
        <p:txBody>
          <a:bodyPr vert="horz" lIns="93929" tIns="46965" rIns="93929" bIns="46965" rtlCol="0"/>
          <a:lstStyle>
            <a:lvl1pPr algn="l">
              <a:defRPr sz="1200"/>
            </a:lvl1pPr>
          </a:lstStyle>
          <a:p>
            <a:endParaRPr lang="es-ES" dirty="0"/>
          </a:p>
        </p:txBody>
      </p:sp>
      <p:sp>
        <p:nvSpPr>
          <p:cNvPr id="3" name="2 Marcador de fecha"/>
          <p:cNvSpPr>
            <a:spLocks noGrp="1"/>
          </p:cNvSpPr>
          <p:nvPr>
            <p:ph type="dt" sz="quarter" idx="1"/>
          </p:nvPr>
        </p:nvSpPr>
        <p:spPr>
          <a:xfrm>
            <a:off x="3889111" y="1"/>
            <a:ext cx="2975240" cy="457915"/>
          </a:xfrm>
          <a:prstGeom prst="rect">
            <a:avLst/>
          </a:prstGeom>
        </p:spPr>
        <p:txBody>
          <a:bodyPr vert="horz" lIns="93929" tIns="46965" rIns="93929" bIns="46965" rtlCol="0"/>
          <a:lstStyle>
            <a:lvl1pPr algn="r">
              <a:defRPr sz="1200"/>
            </a:lvl1pPr>
          </a:lstStyle>
          <a:p>
            <a:fld id="{EDFC6CA8-13BE-4808-9AE5-A723B7225C02}" type="datetimeFigureOut">
              <a:rPr lang="es-ES" smtClean="0"/>
              <a:pPr/>
              <a:t>05/05/2019</a:t>
            </a:fld>
            <a:endParaRPr lang="es-ES" dirty="0"/>
          </a:p>
        </p:txBody>
      </p:sp>
      <p:sp>
        <p:nvSpPr>
          <p:cNvPr id="4" name="3 Marcador de pie de página"/>
          <p:cNvSpPr>
            <a:spLocks noGrp="1"/>
          </p:cNvSpPr>
          <p:nvPr>
            <p:ph type="ftr" sz="quarter" idx="2"/>
          </p:nvPr>
        </p:nvSpPr>
        <p:spPr>
          <a:xfrm>
            <a:off x="2" y="8698784"/>
            <a:ext cx="2975240" cy="457915"/>
          </a:xfrm>
          <a:prstGeom prst="rect">
            <a:avLst/>
          </a:prstGeom>
        </p:spPr>
        <p:txBody>
          <a:bodyPr vert="horz" lIns="93929" tIns="46965" rIns="93929" bIns="46965" rtlCol="0" anchor="b"/>
          <a:lstStyle>
            <a:lvl1pPr algn="l">
              <a:defRPr sz="1200"/>
            </a:lvl1pPr>
          </a:lstStyle>
          <a:p>
            <a:endParaRPr lang="es-ES" dirty="0"/>
          </a:p>
        </p:txBody>
      </p:sp>
      <p:sp>
        <p:nvSpPr>
          <p:cNvPr id="5" name="4 Marcador de número de diapositiva"/>
          <p:cNvSpPr>
            <a:spLocks noGrp="1"/>
          </p:cNvSpPr>
          <p:nvPr>
            <p:ph type="sldNum" sz="quarter" idx="3"/>
          </p:nvPr>
        </p:nvSpPr>
        <p:spPr>
          <a:xfrm>
            <a:off x="3889111" y="8698784"/>
            <a:ext cx="2975240" cy="457915"/>
          </a:xfrm>
          <a:prstGeom prst="rect">
            <a:avLst/>
          </a:prstGeom>
        </p:spPr>
        <p:txBody>
          <a:bodyPr vert="horz" lIns="93929" tIns="46965" rIns="93929" bIns="46965" rtlCol="0" anchor="b"/>
          <a:lstStyle>
            <a:lvl1pPr algn="r">
              <a:defRPr sz="1200"/>
            </a:lvl1pPr>
          </a:lstStyle>
          <a:p>
            <a:fld id="{BD35E87B-698D-4B43-BDAD-53AE151F69A3}" type="slidenum">
              <a:rPr lang="es-ES" smtClean="0"/>
              <a:pPr/>
              <a:t>‹Nº›</a:t>
            </a:fld>
            <a:endParaRPr lang="es-ES" dirty="0"/>
          </a:p>
        </p:txBody>
      </p:sp>
    </p:spTree>
    <p:extLst>
      <p:ext uri="{BB962C8B-B14F-4D97-AF65-F5344CB8AC3E}">
        <p14:creationId xmlns:p14="http://schemas.microsoft.com/office/powerpoint/2010/main" val="376560141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2" y="1"/>
            <a:ext cx="2975240" cy="457915"/>
          </a:xfrm>
          <a:prstGeom prst="rect">
            <a:avLst/>
          </a:prstGeom>
        </p:spPr>
        <p:txBody>
          <a:bodyPr vert="horz" lIns="93929" tIns="46965" rIns="93929" bIns="46965" rtlCol="0"/>
          <a:lstStyle>
            <a:lvl1pPr algn="l">
              <a:defRPr sz="1200"/>
            </a:lvl1pPr>
          </a:lstStyle>
          <a:p>
            <a:endParaRPr lang="es-CL" dirty="0"/>
          </a:p>
        </p:txBody>
      </p:sp>
      <p:sp>
        <p:nvSpPr>
          <p:cNvPr id="3" name="2 Marcador de fecha"/>
          <p:cNvSpPr>
            <a:spLocks noGrp="1"/>
          </p:cNvSpPr>
          <p:nvPr>
            <p:ph type="dt" idx="1"/>
          </p:nvPr>
        </p:nvSpPr>
        <p:spPr>
          <a:xfrm>
            <a:off x="3889111" y="1"/>
            <a:ext cx="2975240" cy="457915"/>
          </a:xfrm>
          <a:prstGeom prst="rect">
            <a:avLst/>
          </a:prstGeom>
        </p:spPr>
        <p:txBody>
          <a:bodyPr vert="horz" lIns="93929" tIns="46965" rIns="93929" bIns="46965" rtlCol="0"/>
          <a:lstStyle>
            <a:lvl1pPr algn="r">
              <a:defRPr sz="1200"/>
            </a:lvl1pPr>
          </a:lstStyle>
          <a:p>
            <a:fld id="{17B8DFE5-7281-4D3B-B7A4-18282661B1E0}" type="datetimeFigureOut">
              <a:rPr lang="es-CL" smtClean="0"/>
              <a:pPr/>
              <a:t>05-05-2019</a:t>
            </a:fld>
            <a:endParaRPr lang="es-CL" dirty="0"/>
          </a:p>
        </p:txBody>
      </p:sp>
      <p:sp>
        <p:nvSpPr>
          <p:cNvPr id="4" name="3 Marcador de imagen de diapositiva"/>
          <p:cNvSpPr>
            <a:spLocks noGrp="1" noRot="1" noChangeAspect="1"/>
          </p:cNvSpPr>
          <p:nvPr>
            <p:ph type="sldImg" idx="2"/>
          </p:nvPr>
        </p:nvSpPr>
        <p:spPr>
          <a:xfrm>
            <a:off x="1143000" y="685800"/>
            <a:ext cx="4579938" cy="3435350"/>
          </a:xfrm>
          <a:prstGeom prst="rect">
            <a:avLst/>
          </a:prstGeom>
          <a:noFill/>
          <a:ln w="12700">
            <a:solidFill>
              <a:prstClr val="black"/>
            </a:solidFill>
          </a:ln>
        </p:spPr>
        <p:txBody>
          <a:bodyPr vert="horz" lIns="93929" tIns="46965" rIns="93929" bIns="46965" rtlCol="0" anchor="ctr"/>
          <a:lstStyle/>
          <a:p>
            <a:endParaRPr lang="es-CL" dirty="0"/>
          </a:p>
        </p:txBody>
      </p:sp>
      <p:sp>
        <p:nvSpPr>
          <p:cNvPr id="5" name="4 Marcador de notas"/>
          <p:cNvSpPr>
            <a:spLocks noGrp="1"/>
          </p:cNvSpPr>
          <p:nvPr>
            <p:ph type="body" sz="quarter" idx="3"/>
          </p:nvPr>
        </p:nvSpPr>
        <p:spPr>
          <a:xfrm>
            <a:off x="686594" y="4350187"/>
            <a:ext cx="5492750" cy="4121230"/>
          </a:xfrm>
          <a:prstGeom prst="rect">
            <a:avLst/>
          </a:prstGeom>
        </p:spPr>
        <p:txBody>
          <a:bodyPr vert="horz" lIns="93929" tIns="46965" rIns="93929" bIns="46965"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6" name="5 Marcador de pie de página"/>
          <p:cNvSpPr>
            <a:spLocks noGrp="1"/>
          </p:cNvSpPr>
          <p:nvPr>
            <p:ph type="ftr" sz="quarter" idx="4"/>
          </p:nvPr>
        </p:nvSpPr>
        <p:spPr>
          <a:xfrm>
            <a:off x="2" y="8698784"/>
            <a:ext cx="2975240" cy="457915"/>
          </a:xfrm>
          <a:prstGeom prst="rect">
            <a:avLst/>
          </a:prstGeom>
        </p:spPr>
        <p:txBody>
          <a:bodyPr vert="horz" lIns="93929" tIns="46965" rIns="93929" bIns="46965" rtlCol="0" anchor="b"/>
          <a:lstStyle>
            <a:lvl1pPr algn="l">
              <a:defRPr sz="1200"/>
            </a:lvl1pPr>
          </a:lstStyle>
          <a:p>
            <a:endParaRPr lang="es-CL" dirty="0"/>
          </a:p>
        </p:txBody>
      </p:sp>
      <p:sp>
        <p:nvSpPr>
          <p:cNvPr id="7" name="6 Marcador de número de diapositiva"/>
          <p:cNvSpPr>
            <a:spLocks noGrp="1"/>
          </p:cNvSpPr>
          <p:nvPr>
            <p:ph type="sldNum" sz="quarter" idx="5"/>
          </p:nvPr>
        </p:nvSpPr>
        <p:spPr>
          <a:xfrm>
            <a:off x="3889111" y="8698784"/>
            <a:ext cx="2975240" cy="457915"/>
          </a:xfrm>
          <a:prstGeom prst="rect">
            <a:avLst/>
          </a:prstGeom>
        </p:spPr>
        <p:txBody>
          <a:bodyPr vert="horz" lIns="93929" tIns="46965" rIns="93929" bIns="46965" rtlCol="0" anchor="b"/>
          <a:lstStyle>
            <a:lvl1pPr algn="r">
              <a:defRPr sz="1200"/>
            </a:lvl1pPr>
          </a:lstStyle>
          <a:p>
            <a:fld id="{C519B213-8235-4537-A795-83A102F68D16}" type="slidenum">
              <a:rPr lang="es-CL" smtClean="0"/>
              <a:pPr/>
              <a:t>‹Nº›</a:t>
            </a:fld>
            <a:endParaRPr lang="es-CL" dirty="0"/>
          </a:p>
        </p:txBody>
      </p:sp>
    </p:spTree>
    <p:extLst>
      <p:ext uri="{BB962C8B-B14F-4D97-AF65-F5344CB8AC3E}">
        <p14:creationId xmlns:p14="http://schemas.microsoft.com/office/powerpoint/2010/main" val="65716697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fld id="{C519B213-8235-4537-A795-83A102F68D16}" type="slidenum">
              <a:rPr lang="es-CL" smtClean="0"/>
              <a:pPr/>
              <a:t>1</a:t>
            </a:fld>
            <a:endParaRPr lang="es-CL" dirty="0"/>
          </a:p>
        </p:txBody>
      </p:sp>
    </p:spTree>
    <p:extLst>
      <p:ext uri="{BB962C8B-B14F-4D97-AF65-F5344CB8AC3E}">
        <p14:creationId xmlns:p14="http://schemas.microsoft.com/office/powerpoint/2010/main" val="12701142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t>Explicar, que</a:t>
            </a:r>
            <a:r>
              <a:rPr lang="es-ES" baseline="0" dirty="0"/>
              <a:t> no deben modificar el formatos del archivo Excel ya que eso impedirá la carga de los trabajadores</a:t>
            </a:r>
          </a:p>
          <a:p>
            <a:endParaRPr lang="es-ES" dirty="0"/>
          </a:p>
        </p:txBody>
      </p:sp>
      <p:sp>
        <p:nvSpPr>
          <p:cNvPr id="4" name="Slide Number Placeholder 3"/>
          <p:cNvSpPr>
            <a:spLocks noGrp="1"/>
          </p:cNvSpPr>
          <p:nvPr>
            <p:ph type="sldNum" sz="quarter" idx="10"/>
          </p:nvPr>
        </p:nvSpPr>
        <p:spPr/>
        <p:txBody>
          <a:bodyPr/>
          <a:lstStyle/>
          <a:p>
            <a:fld id="{A5D78FC6-CE17-4259-A63C-DDFC12E048FC}" type="slidenum">
              <a:rPr lang="es-ES" smtClean="0"/>
              <a:pPr/>
              <a:t>19</a:t>
            </a:fld>
            <a:endParaRPr lang="es-ES" dirty="0"/>
          </a:p>
        </p:txBody>
      </p:sp>
    </p:spTree>
    <p:extLst>
      <p:ext uri="{BB962C8B-B14F-4D97-AF65-F5344CB8AC3E}">
        <p14:creationId xmlns:p14="http://schemas.microsoft.com/office/powerpoint/2010/main" val="12800521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A5D78FC6-CE17-4259-A63C-DDFC12E048FC}" type="slidenum">
              <a:rPr lang="es-ES" smtClean="0"/>
              <a:pPr/>
              <a:t>20</a:t>
            </a:fld>
            <a:endParaRPr lang="es-ES" dirty="0"/>
          </a:p>
        </p:txBody>
      </p:sp>
    </p:spTree>
    <p:extLst>
      <p:ext uri="{BB962C8B-B14F-4D97-AF65-F5344CB8AC3E}">
        <p14:creationId xmlns:p14="http://schemas.microsoft.com/office/powerpoint/2010/main" val="2989620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A5D78FC6-CE17-4259-A63C-DDFC12E048FC}" type="slidenum">
              <a:rPr lang="es-ES" smtClean="0"/>
              <a:pPr/>
              <a:t>21</a:t>
            </a:fld>
            <a:endParaRPr lang="es-ES" dirty="0"/>
          </a:p>
        </p:txBody>
      </p:sp>
    </p:spTree>
    <p:extLst>
      <p:ext uri="{BB962C8B-B14F-4D97-AF65-F5344CB8AC3E}">
        <p14:creationId xmlns:p14="http://schemas.microsoft.com/office/powerpoint/2010/main" val="9710311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A5D78FC6-CE17-4259-A63C-DDFC12E048FC}" type="slidenum">
              <a:rPr lang="es-ES" smtClean="0"/>
              <a:pPr/>
              <a:t>22</a:t>
            </a:fld>
            <a:endParaRPr lang="es-ES" dirty="0"/>
          </a:p>
        </p:txBody>
      </p:sp>
    </p:spTree>
    <p:extLst>
      <p:ext uri="{BB962C8B-B14F-4D97-AF65-F5344CB8AC3E}">
        <p14:creationId xmlns:p14="http://schemas.microsoft.com/office/powerpoint/2010/main" val="32597257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19B213-8235-4537-A795-83A102F68D16}" type="slidenum">
              <a:rPr lang="es-CL" smtClean="0"/>
              <a:pPr/>
              <a:t>24</a:t>
            </a:fld>
            <a:endParaRPr lang="es-CL" dirty="0"/>
          </a:p>
        </p:txBody>
      </p:sp>
    </p:spTree>
    <p:extLst>
      <p:ext uri="{BB962C8B-B14F-4D97-AF65-F5344CB8AC3E}">
        <p14:creationId xmlns:p14="http://schemas.microsoft.com/office/powerpoint/2010/main" val="37333289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A5D78FC6-CE17-4259-A63C-DDFC12E048FC}" type="slidenum">
              <a:rPr lang="es-ES" smtClean="0"/>
              <a:pPr/>
              <a:t>25</a:t>
            </a:fld>
            <a:endParaRPr lang="es-ES" dirty="0"/>
          </a:p>
        </p:txBody>
      </p:sp>
    </p:spTree>
    <p:extLst>
      <p:ext uri="{BB962C8B-B14F-4D97-AF65-F5344CB8AC3E}">
        <p14:creationId xmlns:p14="http://schemas.microsoft.com/office/powerpoint/2010/main" val="37520440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A5D78FC6-CE17-4259-A63C-DDFC12E048FC}" type="slidenum">
              <a:rPr lang="es-ES" smtClean="0"/>
              <a:pPr/>
              <a:t>26</a:t>
            </a:fld>
            <a:endParaRPr lang="es-ES" dirty="0"/>
          </a:p>
        </p:txBody>
      </p:sp>
    </p:spTree>
    <p:extLst>
      <p:ext uri="{BB962C8B-B14F-4D97-AF65-F5344CB8AC3E}">
        <p14:creationId xmlns:p14="http://schemas.microsoft.com/office/powerpoint/2010/main" val="22845942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A5D78FC6-CE17-4259-A63C-DDFC12E048FC}" type="slidenum">
              <a:rPr lang="es-ES" smtClean="0"/>
              <a:pPr/>
              <a:t>27</a:t>
            </a:fld>
            <a:endParaRPr lang="es-ES" dirty="0"/>
          </a:p>
        </p:txBody>
      </p:sp>
    </p:spTree>
    <p:extLst>
      <p:ext uri="{BB962C8B-B14F-4D97-AF65-F5344CB8AC3E}">
        <p14:creationId xmlns:p14="http://schemas.microsoft.com/office/powerpoint/2010/main" val="1126108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19B213-8235-4537-A795-83A102F68D16}" type="slidenum">
              <a:rPr lang="es-CL" smtClean="0"/>
              <a:pPr/>
              <a:t>28</a:t>
            </a:fld>
            <a:endParaRPr lang="es-CL" dirty="0"/>
          </a:p>
        </p:txBody>
      </p:sp>
    </p:spTree>
    <p:extLst>
      <p:ext uri="{BB962C8B-B14F-4D97-AF65-F5344CB8AC3E}">
        <p14:creationId xmlns:p14="http://schemas.microsoft.com/office/powerpoint/2010/main" val="21286349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A5D78FC6-CE17-4259-A63C-DDFC12E048FC}" type="slidenum">
              <a:rPr lang="es-ES" smtClean="0"/>
              <a:pPr/>
              <a:t>30</a:t>
            </a:fld>
            <a:endParaRPr lang="es-ES" dirty="0"/>
          </a:p>
        </p:txBody>
      </p:sp>
    </p:spTree>
    <p:extLst>
      <p:ext uri="{BB962C8B-B14F-4D97-AF65-F5344CB8AC3E}">
        <p14:creationId xmlns:p14="http://schemas.microsoft.com/office/powerpoint/2010/main" val="4110080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fontScale="77500" lnSpcReduction="20000"/>
          </a:bodyPr>
          <a:lstStyle/>
          <a:p>
            <a:r>
              <a:rPr lang="es-CL" b="1" dirty="0"/>
              <a:t>Asesoría permanente</a:t>
            </a:r>
          </a:p>
          <a:p>
            <a:pPr marL="228600" indent="-228600">
              <a:buFont typeface="+mj-lt"/>
              <a:buAutoNum type="arabicPeriod"/>
            </a:pPr>
            <a:r>
              <a:rPr lang="es-CL" b="0" dirty="0"/>
              <a:t>Asignación</a:t>
            </a:r>
            <a:r>
              <a:rPr lang="es-CL" b="0" baseline="0" dirty="0"/>
              <a:t> de un Ejecutivo de Servicio al Cliente</a:t>
            </a:r>
          </a:p>
          <a:p>
            <a:pPr marL="228600" indent="-228600">
              <a:buFont typeface="+mj-lt"/>
              <a:buAutoNum type="arabicPeriod"/>
            </a:pPr>
            <a:r>
              <a:rPr lang="es-CL" b="0" dirty="0"/>
              <a:t>Definición de la estrategia de implementación</a:t>
            </a:r>
          </a:p>
          <a:p>
            <a:pPr marL="228600" indent="-228600">
              <a:buFont typeface="+mj-lt"/>
              <a:buAutoNum type="arabicPeriod"/>
            </a:pPr>
            <a:r>
              <a:rPr lang="es-CL" b="0" dirty="0"/>
              <a:t>Documentación del proceso, definición de roles y tareas</a:t>
            </a:r>
          </a:p>
          <a:p>
            <a:pPr marL="228600" indent="-228600">
              <a:buFont typeface="+mj-lt"/>
              <a:buAutoNum type="arabicPeriod"/>
            </a:pPr>
            <a:r>
              <a:rPr lang="es-CL" b="0" dirty="0"/>
              <a:t>Configuración del sistema</a:t>
            </a:r>
          </a:p>
          <a:p>
            <a:pPr marL="228600" indent="-228600">
              <a:buFont typeface="+mj-lt"/>
              <a:buAutoNum type="arabicPeriod"/>
            </a:pPr>
            <a:r>
              <a:rPr lang="es-CL" b="0" dirty="0"/>
              <a:t>Poblamiento inicial</a:t>
            </a:r>
          </a:p>
          <a:p>
            <a:pPr marL="228600" indent="-228600">
              <a:buFont typeface="+mj-lt"/>
              <a:buAutoNum type="arabicPeriod"/>
            </a:pPr>
            <a:r>
              <a:rPr lang="es-CL" b="0" dirty="0"/>
              <a:t>Capacitación de usuarios internos y contratistas</a:t>
            </a:r>
          </a:p>
          <a:p>
            <a:pPr marL="228600" indent="-228600">
              <a:buFont typeface="+mj-lt"/>
              <a:buAutoNum type="arabicPeriod"/>
            </a:pPr>
            <a:r>
              <a:rPr lang="es-CL" b="0" dirty="0"/>
              <a:t>Ayuda en la actualización de documentos internos</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CL" b="0" dirty="0"/>
              <a:t>Monitoreo permanente del uso</a:t>
            </a:r>
          </a:p>
          <a:p>
            <a:pPr marL="228600" indent="-228600">
              <a:buFont typeface="+mj-lt"/>
              <a:buAutoNum type="arabicPeriod"/>
            </a:pPr>
            <a:r>
              <a:rPr lang="es-CL" b="0" dirty="0"/>
              <a:t>Preparación, coordinación y conducción de las reuniones de Control de Implementación</a:t>
            </a:r>
          </a:p>
          <a:p>
            <a:pPr marL="0" indent="0">
              <a:buFont typeface="+mj-lt"/>
              <a:buNone/>
            </a:pPr>
            <a:endParaRPr lang="es-CL" b="1" dirty="0"/>
          </a:p>
          <a:p>
            <a:pPr marL="0" indent="0">
              <a:buFont typeface="+mj-lt"/>
              <a:buNone/>
            </a:pPr>
            <a:r>
              <a:rPr lang="es-CL" b="1" dirty="0"/>
              <a:t>Servicios de apoyo</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s-CL" b="0" dirty="0"/>
              <a:t>Mesa de Ayuda</a:t>
            </a:r>
          </a:p>
          <a:p>
            <a:pPr marL="228600" indent="-228600">
              <a:buFont typeface="+mj-lt"/>
              <a:buAutoNum type="arabicPeriod"/>
            </a:pPr>
            <a:r>
              <a:rPr lang="es-CL" b="0" dirty="0"/>
              <a:t>Respaldos de</a:t>
            </a:r>
            <a:r>
              <a:rPr lang="es-CL" b="0" baseline="0" dirty="0"/>
              <a:t> datos</a:t>
            </a:r>
          </a:p>
          <a:p>
            <a:pPr marL="228600" indent="-228600">
              <a:buFont typeface="+mj-lt"/>
              <a:buAutoNum type="arabicPeriod"/>
            </a:pPr>
            <a:r>
              <a:rPr lang="es-CL" b="0" dirty="0"/>
              <a:t>Actualizaciones gratuitas</a:t>
            </a:r>
          </a:p>
          <a:p>
            <a:endParaRPr lang="es-CL" b="1" dirty="0"/>
          </a:p>
          <a:p>
            <a:r>
              <a:rPr lang="es-CL" b="1" dirty="0"/>
              <a:t>Datos</a:t>
            </a:r>
            <a:r>
              <a:rPr lang="es-CL" b="1" baseline="0" dirty="0"/>
              <a:t> de la empresa</a:t>
            </a:r>
          </a:p>
          <a:p>
            <a:endParaRPr lang="es-CL" baseline="0" dirty="0"/>
          </a:p>
          <a:p>
            <a:pPr lvl="1"/>
            <a:r>
              <a:rPr lang="es-CL" u="none" dirty="0"/>
              <a:t>Razón social</a:t>
            </a:r>
            <a:r>
              <a:rPr lang="es-CL" dirty="0"/>
              <a:t>: </a:t>
            </a:r>
            <a:r>
              <a:rPr lang="es-CL" u="sng" dirty="0"/>
              <a:t>Pronexo S.A.</a:t>
            </a:r>
          </a:p>
          <a:p>
            <a:pPr lvl="1"/>
            <a:endParaRPr lang="es-CL" dirty="0"/>
          </a:p>
          <a:p>
            <a:pPr lvl="1"/>
            <a:r>
              <a:rPr lang="es-CL" u="none" dirty="0"/>
              <a:t>RUT</a:t>
            </a:r>
            <a:r>
              <a:rPr lang="es-CL" dirty="0"/>
              <a:t>: </a:t>
            </a:r>
            <a:r>
              <a:rPr lang="es-CL" u="sng" dirty="0"/>
              <a:t>76163969-2</a:t>
            </a:r>
          </a:p>
          <a:p>
            <a:pPr lvl="1"/>
            <a:endParaRPr lang="es-CL" dirty="0"/>
          </a:p>
          <a:p>
            <a:pPr lvl="1"/>
            <a:r>
              <a:rPr lang="es-CL" dirty="0"/>
              <a:t>Giro</a:t>
            </a:r>
            <a:r>
              <a:rPr lang="es-CL" baseline="0" dirty="0"/>
              <a:t> 1: Código 766000 </a:t>
            </a:r>
            <a:r>
              <a:rPr lang="es-CL" u="sng" baseline="0" dirty="0"/>
              <a:t>EMPRESAS DE SERVICIOS INTEGRALES DE INFORMÁTICA</a:t>
            </a:r>
            <a:endParaRPr lang="es-CL" u="sng" dirty="0"/>
          </a:p>
          <a:p>
            <a:pPr lvl="1"/>
            <a:endParaRPr lang="es-CL" dirty="0"/>
          </a:p>
          <a:p>
            <a:pPr lvl="1"/>
            <a:r>
              <a:rPr lang="es-CL" dirty="0"/>
              <a:t>Giro</a:t>
            </a:r>
            <a:r>
              <a:rPr lang="es-CL" baseline="0" dirty="0"/>
              <a:t> 2: Código 724000 </a:t>
            </a:r>
            <a:r>
              <a:rPr lang="es-CL" u="sng" baseline="0" dirty="0"/>
              <a:t>PROCESAMIENTO DE DATOS Y ACTIVIDADES RELACIONADAS CON BASES DE DATOS</a:t>
            </a:r>
          </a:p>
          <a:p>
            <a:pPr lvl="1"/>
            <a:endParaRPr lang="es-CL" baseline="0" dirty="0"/>
          </a:p>
          <a:p>
            <a:pPr lvl="1"/>
            <a:r>
              <a:rPr lang="es-CL" baseline="0" dirty="0"/>
              <a:t>Descripción general de Actividad: </a:t>
            </a:r>
            <a:r>
              <a:rPr lang="es-CL" u="sng" baseline="0" dirty="0"/>
              <a:t>DESARROLLO DE PRODUCTOS Y SERVICIOS INFORMÁTICOS</a:t>
            </a:r>
          </a:p>
          <a:p>
            <a:pPr lvl="1"/>
            <a:endParaRPr lang="es-CL" baseline="0" dirty="0"/>
          </a:p>
          <a:p>
            <a:pPr lvl="1"/>
            <a:r>
              <a:rPr lang="es-CL" baseline="0" dirty="0"/>
              <a:t>Representante Legal: </a:t>
            </a:r>
            <a:r>
              <a:rPr lang="es-CL" u="sng" baseline="0" dirty="0"/>
              <a:t>Raúl E. Macías Muguercia</a:t>
            </a:r>
          </a:p>
          <a:p>
            <a:pPr lvl="1"/>
            <a:endParaRPr lang="es-CL" baseline="0" dirty="0"/>
          </a:p>
          <a:p>
            <a:pPr lvl="1"/>
            <a:r>
              <a:rPr lang="es-CL" baseline="0" dirty="0"/>
              <a:t>Dirección: </a:t>
            </a:r>
            <a:r>
              <a:rPr lang="es-CL" u="sng" baseline="0" dirty="0"/>
              <a:t>Calle Magnere 1540, oficina 204, Providencia, Santiago, CP: 7500495</a:t>
            </a:r>
          </a:p>
          <a:p>
            <a:pPr lvl="1"/>
            <a:endParaRPr lang="es-CL" baseline="0" dirty="0"/>
          </a:p>
          <a:p>
            <a:pPr lvl="1"/>
            <a:r>
              <a:rPr lang="es-CL" baseline="0" dirty="0"/>
              <a:t>Teléfono: </a:t>
            </a:r>
            <a:r>
              <a:rPr lang="es-CL" u="sng" baseline="0" dirty="0"/>
              <a:t>+562 2864 5508</a:t>
            </a:r>
          </a:p>
          <a:p>
            <a:endParaRPr lang="es-CL" baseline="0" dirty="0"/>
          </a:p>
          <a:p>
            <a:endParaRPr lang="es-CL" dirty="0"/>
          </a:p>
        </p:txBody>
      </p:sp>
      <p:sp>
        <p:nvSpPr>
          <p:cNvPr id="4" name="3 Marcador de número de diapositiva"/>
          <p:cNvSpPr>
            <a:spLocks noGrp="1"/>
          </p:cNvSpPr>
          <p:nvPr>
            <p:ph type="sldNum" sz="quarter" idx="10"/>
          </p:nvPr>
        </p:nvSpPr>
        <p:spPr/>
        <p:txBody>
          <a:bodyPr/>
          <a:lstStyle/>
          <a:p>
            <a:fld id="{C519B213-8235-4537-A795-83A102F68D16}" type="slidenum">
              <a:rPr lang="es-CL" smtClean="0"/>
              <a:pPr/>
              <a:t>2</a:t>
            </a:fld>
            <a:endParaRPr lang="es-CL" dirty="0"/>
          </a:p>
        </p:txBody>
      </p:sp>
    </p:spTree>
    <p:extLst>
      <p:ext uri="{BB962C8B-B14F-4D97-AF65-F5344CB8AC3E}">
        <p14:creationId xmlns:p14="http://schemas.microsoft.com/office/powerpoint/2010/main" val="40080993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A5D78FC6-CE17-4259-A63C-DDFC12E048FC}" type="slidenum">
              <a:rPr lang="es-ES" smtClean="0"/>
              <a:pPr/>
              <a:t>31</a:t>
            </a:fld>
            <a:endParaRPr lang="es-ES" dirty="0"/>
          </a:p>
        </p:txBody>
      </p:sp>
    </p:spTree>
    <p:extLst>
      <p:ext uri="{BB962C8B-B14F-4D97-AF65-F5344CB8AC3E}">
        <p14:creationId xmlns:p14="http://schemas.microsoft.com/office/powerpoint/2010/main" val="2281667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A5D78FC6-CE17-4259-A63C-DDFC12E048FC}" type="slidenum">
              <a:rPr lang="es-ES" smtClean="0"/>
              <a:pPr/>
              <a:t>32</a:t>
            </a:fld>
            <a:endParaRPr lang="es-ES" dirty="0"/>
          </a:p>
        </p:txBody>
      </p:sp>
    </p:spTree>
    <p:extLst>
      <p:ext uri="{BB962C8B-B14F-4D97-AF65-F5344CB8AC3E}">
        <p14:creationId xmlns:p14="http://schemas.microsoft.com/office/powerpoint/2010/main" val="40659688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A5D78FC6-CE17-4259-A63C-DDFC12E048FC}" type="slidenum">
              <a:rPr lang="es-ES" smtClean="0"/>
              <a:pPr/>
              <a:t>33</a:t>
            </a:fld>
            <a:endParaRPr lang="es-ES" dirty="0"/>
          </a:p>
        </p:txBody>
      </p:sp>
    </p:spTree>
    <p:extLst>
      <p:ext uri="{BB962C8B-B14F-4D97-AF65-F5344CB8AC3E}">
        <p14:creationId xmlns:p14="http://schemas.microsoft.com/office/powerpoint/2010/main" val="28691013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A5D78FC6-CE17-4259-A63C-DDFC12E048FC}" type="slidenum">
              <a:rPr lang="es-ES" smtClean="0"/>
              <a:pPr/>
              <a:t>34</a:t>
            </a:fld>
            <a:endParaRPr lang="es-ES" dirty="0"/>
          </a:p>
        </p:txBody>
      </p:sp>
    </p:spTree>
    <p:extLst>
      <p:ext uri="{BB962C8B-B14F-4D97-AF65-F5344CB8AC3E}">
        <p14:creationId xmlns:p14="http://schemas.microsoft.com/office/powerpoint/2010/main" val="2083451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A5D78FC6-CE17-4259-A63C-DDFC12E048FC}" type="slidenum">
              <a:rPr lang="es-ES" smtClean="0"/>
              <a:pPr/>
              <a:t>35</a:t>
            </a:fld>
            <a:endParaRPr lang="es-ES" dirty="0"/>
          </a:p>
        </p:txBody>
      </p:sp>
    </p:spTree>
    <p:extLst>
      <p:ext uri="{BB962C8B-B14F-4D97-AF65-F5344CB8AC3E}">
        <p14:creationId xmlns:p14="http://schemas.microsoft.com/office/powerpoint/2010/main" val="427010686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Si un documento</a:t>
            </a:r>
            <a:r>
              <a:rPr lang="es-ES" baseline="0" dirty="0"/>
              <a:t> no ha sido informado, el mandante no tiene la obligación de revisar si es que hay contratistas con documentos cargados pero no informados</a:t>
            </a:r>
          </a:p>
          <a:p>
            <a:endParaRPr lang="es-ES" dirty="0"/>
          </a:p>
        </p:txBody>
      </p:sp>
      <p:sp>
        <p:nvSpPr>
          <p:cNvPr id="4" name="Slide Number Placeholder 3"/>
          <p:cNvSpPr>
            <a:spLocks noGrp="1"/>
          </p:cNvSpPr>
          <p:nvPr>
            <p:ph type="sldNum" sz="quarter" idx="10"/>
          </p:nvPr>
        </p:nvSpPr>
        <p:spPr/>
        <p:txBody>
          <a:bodyPr/>
          <a:lstStyle/>
          <a:p>
            <a:fld id="{A5D78FC6-CE17-4259-A63C-DDFC12E048FC}" type="slidenum">
              <a:rPr lang="es-ES" smtClean="0"/>
              <a:pPr/>
              <a:t>36</a:t>
            </a:fld>
            <a:endParaRPr lang="es-ES" dirty="0"/>
          </a:p>
        </p:txBody>
      </p:sp>
    </p:spTree>
    <p:extLst>
      <p:ext uri="{BB962C8B-B14F-4D97-AF65-F5344CB8AC3E}">
        <p14:creationId xmlns:p14="http://schemas.microsoft.com/office/powerpoint/2010/main" val="128472042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19B213-8235-4537-A795-83A102F68D16}" type="slidenum">
              <a:rPr lang="es-CL" smtClean="0"/>
              <a:pPr/>
              <a:t>37</a:t>
            </a:fld>
            <a:endParaRPr lang="es-CL" dirty="0"/>
          </a:p>
        </p:txBody>
      </p:sp>
    </p:spTree>
    <p:extLst>
      <p:ext uri="{BB962C8B-B14F-4D97-AF65-F5344CB8AC3E}">
        <p14:creationId xmlns:p14="http://schemas.microsoft.com/office/powerpoint/2010/main" val="18919244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19B213-8235-4537-A795-83A102F68D16}" type="slidenum">
              <a:rPr lang="es-CL" smtClean="0"/>
              <a:pPr/>
              <a:t>38</a:t>
            </a:fld>
            <a:endParaRPr lang="es-CL" dirty="0"/>
          </a:p>
        </p:txBody>
      </p:sp>
    </p:spTree>
    <p:extLst>
      <p:ext uri="{BB962C8B-B14F-4D97-AF65-F5344CB8AC3E}">
        <p14:creationId xmlns:p14="http://schemas.microsoft.com/office/powerpoint/2010/main" val="36305037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19B213-8235-4537-A795-83A102F68D16}" type="slidenum">
              <a:rPr lang="es-CL" smtClean="0"/>
              <a:pPr/>
              <a:t>39</a:t>
            </a:fld>
            <a:endParaRPr lang="es-CL" dirty="0"/>
          </a:p>
        </p:txBody>
      </p:sp>
    </p:spTree>
    <p:extLst>
      <p:ext uri="{BB962C8B-B14F-4D97-AF65-F5344CB8AC3E}">
        <p14:creationId xmlns:p14="http://schemas.microsoft.com/office/powerpoint/2010/main" val="25416949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19B213-8235-4537-A795-83A102F68D16}" type="slidenum">
              <a:rPr lang="es-CL" smtClean="0"/>
              <a:pPr/>
              <a:t>40</a:t>
            </a:fld>
            <a:endParaRPr lang="es-CL" dirty="0"/>
          </a:p>
        </p:txBody>
      </p:sp>
    </p:spTree>
    <p:extLst>
      <p:ext uri="{BB962C8B-B14F-4D97-AF65-F5344CB8AC3E}">
        <p14:creationId xmlns:p14="http://schemas.microsoft.com/office/powerpoint/2010/main" val="3110654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751013" y="620713"/>
            <a:ext cx="4168775" cy="3127375"/>
          </a:xfrm>
        </p:spPr>
      </p:sp>
      <p:sp>
        <p:nvSpPr>
          <p:cNvPr id="3" name="2 Marcador de notas"/>
          <p:cNvSpPr>
            <a:spLocks noGrp="1"/>
          </p:cNvSpPr>
          <p:nvPr>
            <p:ph type="body" idx="1"/>
          </p:nvPr>
        </p:nvSpPr>
        <p:spPr/>
        <p:txBody>
          <a:bodyPr>
            <a:normAutofit fontScale="92500"/>
          </a:bodyPr>
          <a:lstStyle/>
          <a:p>
            <a:r>
              <a:rPr lang="es-CL" baseline="0" dirty="0"/>
              <a:t>Principales clientes que usan Pronexo por sectores:</a:t>
            </a:r>
          </a:p>
          <a:p>
            <a:endParaRPr lang="es-CL" b="1" dirty="0"/>
          </a:p>
          <a:p>
            <a:pPr marL="0" marR="0" indent="0" algn="l" defTabSz="914400" rtl="0" eaLnBrk="1" fontAlgn="auto" latinLnBrk="0" hangingPunct="1">
              <a:lnSpc>
                <a:spcPct val="100000"/>
              </a:lnSpc>
              <a:spcBef>
                <a:spcPts val="0"/>
              </a:spcBef>
              <a:spcAft>
                <a:spcPts val="0"/>
              </a:spcAft>
              <a:buClrTx/>
              <a:buSzTx/>
              <a:buFontTx/>
              <a:buNone/>
              <a:tabLst/>
              <a:defRPr/>
            </a:pPr>
            <a:r>
              <a:rPr lang="es-CL" sz="1200" b="1" i="0" u="none" strike="noStrike" kern="1200" baseline="0" dirty="0">
                <a:solidFill>
                  <a:schemeClr val="tx1"/>
                </a:solidFill>
                <a:effectLst/>
                <a:latin typeface="+mn-lt"/>
                <a:ea typeface="+mn-ea"/>
                <a:cs typeface="+mn-cs"/>
              </a:rPr>
              <a:t>Banca</a:t>
            </a:r>
            <a:r>
              <a:rPr lang="es-CL" sz="1200" b="0" i="0" u="none" strike="noStrike" kern="1200" baseline="0" dirty="0">
                <a:solidFill>
                  <a:schemeClr val="tx1"/>
                </a:solidFill>
                <a:effectLst/>
                <a:latin typeface="+mn-lt"/>
                <a:ea typeface="+mn-ea"/>
                <a:cs typeface="+mn-cs"/>
              </a:rPr>
              <a:t>: Banco Itaú</a:t>
            </a:r>
            <a:endParaRPr lang="es-CL"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s-CL"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sz="1200" b="1" i="0" u="none" strike="noStrike" kern="1200" dirty="0">
                <a:solidFill>
                  <a:schemeClr val="tx1"/>
                </a:solidFill>
                <a:effectLst/>
                <a:latin typeface="+mn-lt"/>
                <a:ea typeface="+mn-ea"/>
                <a:cs typeface="+mn-cs"/>
              </a:rPr>
              <a:t>Educación</a:t>
            </a:r>
            <a:r>
              <a:rPr lang="es-CL" sz="1200" b="0" i="0" u="none" strike="noStrike" kern="1200" dirty="0">
                <a:solidFill>
                  <a:schemeClr val="tx1"/>
                </a:solidFill>
                <a:effectLst/>
                <a:latin typeface="+mn-lt"/>
                <a:ea typeface="+mn-ea"/>
                <a:cs typeface="+mn-cs"/>
              </a:rPr>
              <a:t>:</a:t>
            </a:r>
            <a:r>
              <a:rPr lang="es-CL" sz="1200" b="0" i="0" u="none" strike="noStrike" kern="1200" baseline="0" dirty="0">
                <a:solidFill>
                  <a:schemeClr val="tx1"/>
                </a:solidFill>
                <a:effectLst/>
                <a:latin typeface="+mn-lt"/>
                <a:ea typeface="+mn-ea"/>
                <a:cs typeface="+mn-cs"/>
              </a:rPr>
              <a:t> Universidad Diego Portales</a:t>
            </a:r>
          </a:p>
          <a:p>
            <a:pPr marL="0" marR="0" indent="0" algn="l" defTabSz="914400" rtl="0" eaLnBrk="1" fontAlgn="auto" latinLnBrk="0" hangingPunct="1">
              <a:lnSpc>
                <a:spcPct val="100000"/>
              </a:lnSpc>
              <a:spcBef>
                <a:spcPts val="0"/>
              </a:spcBef>
              <a:spcAft>
                <a:spcPts val="0"/>
              </a:spcAft>
              <a:buClrTx/>
              <a:buSzTx/>
              <a:buFontTx/>
              <a:buNone/>
              <a:tabLst/>
              <a:defRPr/>
            </a:pPr>
            <a:endParaRPr lang="es-CL" sz="1200" b="0" i="0" u="none" strike="noStrike" kern="1200" baseline="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sz="1200" b="1" i="0" u="none" strike="noStrike" kern="1200" baseline="0" dirty="0">
                <a:solidFill>
                  <a:schemeClr val="tx1"/>
                </a:solidFill>
                <a:effectLst/>
                <a:latin typeface="+mn-lt"/>
                <a:ea typeface="+mn-ea"/>
                <a:cs typeface="+mn-cs"/>
              </a:rPr>
              <a:t>Construcción</a:t>
            </a:r>
            <a:r>
              <a:rPr lang="es-CL" sz="1200" b="0" i="0" u="none" strike="noStrike" kern="1200" baseline="0" dirty="0">
                <a:solidFill>
                  <a:schemeClr val="tx1"/>
                </a:solidFill>
                <a:effectLst/>
                <a:latin typeface="+mn-lt"/>
                <a:ea typeface="+mn-ea"/>
                <a:cs typeface="+mn-cs"/>
              </a:rPr>
              <a:t>: Brotec, Cementos </a:t>
            </a:r>
            <a:r>
              <a:rPr lang="es-CL" sz="1200" b="0" i="0" u="none" strike="noStrike" kern="1200" baseline="0" dirty="0" err="1">
                <a:solidFill>
                  <a:schemeClr val="tx1"/>
                </a:solidFill>
                <a:effectLst/>
                <a:latin typeface="+mn-lt"/>
                <a:ea typeface="+mn-ea"/>
                <a:cs typeface="+mn-cs"/>
              </a:rPr>
              <a:t>Bio-Bio</a:t>
            </a:r>
            <a:r>
              <a:rPr lang="es-CL" sz="1200" b="0" i="0" u="none" strike="noStrike" kern="1200" baseline="0" dirty="0">
                <a:solidFill>
                  <a:schemeClr val="tx1"/>
                </a:solidFill>
                <a:effectLst/>
                <a:latin typeface="+mn-lt"/>
                <a:ea typeface="+mn-ea"/>
                <a:cs typeface="+mn-cs"/>
              </a:rPr>
              <a:t>, Siena, Luis Navarro, LOGA</a:t>
            </a:r>
            <a:endParaRPr lang="es-CL" sz="1200" b="0" i="0" u="none" strike="noStrike" kern="1200" dirty="0">
              <a:solidFill>
                <a:schemeClr val="tx1"/>
              </a:solidFill>
              <a:effectLst/>
              <a:latin typeface="+mn-lt"/>
              <a:ea typeface="+mn-ea"/>
              <a:cs typeface="+mn-cs"/>
            </a:endParaRPr>
          </a:p>
          <a:p>
            <a:endParaRPr lang="es-CL" sz="1200" b="0" i="0" u="none" strike="noStrike" kern="1200" dirty="0">
              <a:solidFill>
                <a:schemeClr val="tx1"/>
              </a:solidFill>
              <a:effectLst/>
              <a:latin typeface="+mn-lt"/>
              <a:ea typeface="+mn-ea"/>
              <a:cs typeface="+mn-cs"/>
            </a:endParaRPr>
          </a:p>
          <a:p>
            <a:r>
              <a:rPr lang="es-CL" b="1" dirty="0"/>
              <a:t>Minería</a:t>
            </a:r>
            <a:r>
              <a:rPr lang="es-CL" dirty="0"/>
              <a:t>:  </a:t>
            </a:r>
            <a:r>
              <a:rPr lang="es-CL" sz="1200" b="0" i="0" u="none" strike="noStrike" kern="1200" dirty="0">
                <a:solidFill>
                  <a:schemeClr val="tx1"/>
                </a:solidFill>
                <a:effectLst/>
                <a:latin typeface="+mn-lt"/>
                <a:ea typeface="+mn-ea"/>
                <a:cs typeface="+mn-cs"/>
              </a:rPr>
              <a:t>Mina Invierno</a:t>
            </a:r>
            <a:endParaRPr lang="es-CL" dirty="0"/>
          </a:p>
          <a:p>
            <a:endParaRPr lang="es-CL" dirty="0"/>
          </a:p>
          <a:p>
            <a:r>
              <a:rPr lang="es-CL" sz="1200" b="1" i="0" u="none" strike="noStrike" kern="1200" dirty="0">
                <a:solidFill>
                  <a:schemeClr val="tx1"/>
                </a:solidFill>
                <a:effectLst/>
                <a:latin typeface="+mn-lt"/>
                <a:ea typeface="+mn-ea"/>
                <a:cs typeface="+mn-cs"/>
              </a:rPr>
              <a:t>Plantas industriales</a:t>
            </a:r>
            <a:r>
              <a:rPr lang="es-CL" sz="1200" b="0" i="0" u="none" strike="noStrike" kern="1200" dirty="0">
                <a:solidFill>
                  <a:schemeClr val="tx1"/>
                </a:solidFill>
                <a:effectLst/>
                <a:latin typeface="+mn-lt"/>
                <a:ea typeface="+mn-ea"/>
                <a:cs typeface="+mn-cs"/>
              </a:rPr>
              <a:t>: </a:t>
            </a:r>
            <a:r>
              <a:rPr lang="es-CL" sz="1200" b="0" i="0" u="none" strike="noStrike" kern="1200" dirty="0" err="1">
                <a:solidFill>
                  <a:schemeClr val="tx1"/>
                </a:solidFill>
                <a:effectLst/>
                <a:latin typeface="+mn-lt"/>
                <a:ea typeface="+mn-ea"/>
                <a:cs typeface="+mn-cs"/>
              </a:rPr>
              <a:t>Alifrut</a:t>
            </a:r>
            <a:r>
              <a:rPr lang="es-CL" sz="1200" b="0" i="0" u="none" strike="noStrike" kern="1200" dirty="0">
                <a:solidFill>
                  <a:schemeClr val="tx1"/>
                </a:solidFill>
                <a:effectLst/>
                <a:latin typeface="+mn-lt"/>
                <a:ea typeface="+mn-ea"/>
                <a:cs typeface="+mn-cs"/>
              </a:rPr>
              <a:t>,</a:t>
            </a:r>
            <a:r>
              <a:rPr lang="es-CL" dirty="0"/>
              <a:t> CCU</a:t>
            </a:r>
            <a:r>
              <a:rPr lang="es-CL" baseline="0" dirty="0"/>
              <a:t> Cervecera, CCU ECCUSA, CCU Aguas CCU-Nestlé, Cervecerías de Chile, </a:t>
            </a:r>
            <a:r>
              <a:rPr lang="es-CL" dirty="0"/>
              <a:t>Concha y Toro, </a:t>
            </a:r>
            <a:r>
              <a:rPr lang="es-CL" sz="1200" b="0" i="0" u="none" strike="noStrike" kern="1200" dirty="0">
                <a:solidFill>
                  <a:schemeClr val="tx1"/>
                </a:solidFill>
                <a:effectLst/>
                <a:latin typeface="+mn-lt"/>
                <a:ea typeface="+mn-ea"/>
                <a:cs typeface="+mn-cs"/>
              </a:rPr>
              <a:t>P&amp;G,</a:t>
            </a:r>
            <a:r>
              <a:rPr lang="es-CL" dirty="0"/>
              <a:t> </a:t>
            </a:r>
            <a:r>
              <a:rPr lang="es-CL" sz="1200" b="0" i="0" u="none" strike="noStrike" kern="1200" dirty="0">
                <a:solidFill>
                  <a:schemeClr val="tx1"/>
                </a:solidFill>
                <a:effectLst/>
                <a:latin typeface="+mn-lt"/>
                <a:ea typeface="+mn-ea"/>
                <a:cs typeface="+mn-cs"/>
              </a:rPr>
              <a:t>Unilever,</a:t>
            </a:r>
            <a:r>
              <a:rPr lang="es-CL" dirty="0"/>
              <a:t> Cerámicas</a:t>
            </a:r>
            <a:r>
              <a:rPr lang="es-CL" baseline="0" dirty="0"/>
              <a:t> Cordillera, </a:t>
            </a:r>
            <a:r>
              <a:rPr lang="es-CL" sz="1200" b="0" i="0" u="none" strike="noStrike" kern="1200" dirty="0" err="1">
                <a:solidFill>
                  <a:schemeClr val="tx1"/>
                </a:solidFill>
                <a:effectLst/>
                <a:latin typeface="+mn-lt"/>
                <a:ea typeface="+mn-ea"/>
                <a:cs typeface="+mn-cs"/>
              </a:rPr>
              <a:t>Ceresita</a:t>
            </a:r>
            <a:r>
              <a:rPr lang="es-CL" sz="1200" b="0" i="0" u="none" strike="noStrike" kern="1200" dirty="0">
                <a:solidFill>
                  <a:schemeClr val="tx1"/>
                </a:solidFill>
                <a:effectLst/>
                <a:latin typeface="+mn-lt"/>
                <a:ea typeface="+mn-ea"/>
                <a:cs typeface="+mn-cs"/>
              </a:rPr>
              <a:t>/</a:t>
            </a:r>
            <a:r>
              <a:rPr lang="es-CL" sz="1200" b="0" i="0" u="none" strike="noStrike" kern="1200" dirty="0" err="1">
                <a:solidFill>
                  <a:schemeClr val="tx1"/>
                </a:solidFill>
                <a:effectLst/>
                <a:latin typeface="+mn-lt"/>
                <a:ea typeface="+mn-ea"/>
                <a:cs typeface="+mn-cs"/>
              </a:rPr>
              <a:t>Codelpa</a:t>
            </a:r>
            <a:r>
              <a:rPr lang="es-CL" sz="1200" b="0" i="0" u="none" strike="noStrike" kern="1200" dirty="0">
                <a:solidFill>
                  <a:schemeClr val="tx1"/>
                </a:solidFill>
                <a:effectLst/>
                <a:latin typeface="+mn-lt"/>
                <a:ea typeface="+mn-ea"/>
                <a:cs typeface="+mn-cs"/>
              </a:rPr>
              <a:t>,</a:t>
            </a:r>
            <a:r>
              <a:rPr lang="es-CL" dirty="0"/>
              <a:t> </a:t>
            </a:r>
            <a:r>
              <a:rPr lang="es-CL" sz="1200" b="0" i="0" u="none" strike="noStrike" kern="1200" dirty="0">
                <a:solidFill>
                  <a:schemeClr val="tx1"/>
                </a:solidFill>
                <a:effectLst/>
                <a:latin typeface="+mn-lt"/>
                <a:ea typeface="+mn-ea"/>
                <a:cs typeface="+mn-cs"/>
              </a:rPr>
              <a:t>Productos Fernández,</a:t>
            </a:r>
            <a:r>
              <a:rPr lang="es-CL" dirty="0"/>
              <a:t> </a:t>
            </a:r>
            <a:r>
              <a:rPr lang="es-CL" dirty="0" err="1"/>
              <a:t>Plasco</a:t>
            </a:r>
            <a:r>
              <a:rPr lang="es-CL" dirty="0"/>
              <a:t>, </a:t>
            </a:r>
            <a:r>
              <a:rPr lang="es-CL" sz="1200" b="0" i="0" u="none" strike="noStrike" kern="1200" dirty="0">
                <a:solidFill>
                  <a:schemeClr val="tx1"/>
                </a:solidFill>
                <a:effectLst/>
                <a:latin typeface="+mn-lt"/>
                <a:ea typeface="+mn-ea"/>
                <a:cs typeface="+mn-cs"/>
              </a:rPr>
              <a:t>Romeral,</a:t>
            </a:r>
            <a:r>
              <a:rPr lang="es-CL" dirty="0"/>
              <a:t> </a:t>
            </a:r>
            <a:r>
              <a:rPr lang="es-CL" sz="1200" b="0" i="0" u="none" strike="noStrike" kern="1200" dirty="0">
                <a:solidFill>
                  <a:schemeClr val="tx1"/>
                </a:solidFill>
                <a:effectLst/>
                <a:latin typeface="+mn-lt"/>
                <a:ea typeface="+mn-ea"/>
                <a:cs typeface="+mn-cs"/>
              </a:rPr>
              <a:t>Tejas de Chena,</a:t>
            </a:r>
            <a:r>
              <a:rPr lang="es-CL" dirty="0"/>
              <a:t> Tricolor, </a:t>
            </a:r>
            <a:r>
              <a:rPr lang="es-CL" sz="1200" b="0" i="0" u="none" strike="noStrike" kern="1200" dirty="0">
                <a:solidFill>
                  <a:schemeClr val="tx1"/>
                </a:solidFill>
                <a:effectLst/>
                <a:latin typeface="+mn-lt"/>
                <a:ea typeface="+mn-ea"/>
                <a:cs typeface="+mn-cs"/>
              </a:rPr>
              <a:t>Soprole</a:t>
            </a:r>
            <a:r>
              <a:rPr lang="es-CL" dirty="0"/>
              <a:t>  </a:t>
            </a:r>
          </a:p>
          <a:p>
            <a:endParaRPr lang="es-CL" sz="1200" b="0" i="0" u="none" strike="noStrike" kern="1200" dirty="0">
              <a:solidFill>
                <a:schemeClr val="tx1"/>
              </a:solidFill>
              <a:effectLst/>
              <a:latin typeface="+mn-lt"/>
              <a:ea typeface="+mn-ea"/>
              <a:cs typeface="+mn-cs"/>
            </a:endParaRPr>
          </a:p>
          <a:p>
            <a:r>
              <a:rPr lang="es-CL" b="1" dirty="0"/>
              <a:t>Salmón</a:t>
            </a:r>
            <a:r>
              <a:rPr lang="es-CL" b="1" baseline="0" dirty="0"/>
              <a:t> y pesca</a:t>
            </a:r>
            <a:r>
              <a:rPr lang="es-CL" dirty="0"/>
              <a:t>: </a:t>
            </a:r>
            <a:r>
              <a:rPr lang="es-CL" sz="1200" b="0" i="0" u="none" strike="noStrike" kern="1200" dirty="0">
                <a:solidFill>
                  <a:schemeClr val="tx1"/>
                </a:solidFill>
                <a:effectLst/>
                <a:latin typeface="+mn-lt"/>
                <a:ea typeface="+mn-ea"/>
                <a:cs typeface="+mn-cs"/>
              </a:rPr>
              <a:t>AquaChile,</a:t>
            </a:r>
            <a:r>
              <a:rPr lang="es-CL" dirty="0"/>
              <a:t> </a:t>
            </a:r>
            <a:r>
              <a:rPr lang="es-CL" sz="1200" b="0" i="0" u="none" strike="noStrike" kern="1200" dirty="0">
                <a:solidFill>
                  <a:schemeClr val="tx1"/>
                </a:solidFill>
                <a:effectLst/>
                <a:latin typeface="+mn-lt"/>
                <a:ea typeface="+mn-ea"/>
                <a:cs typeface="+mn-cs"/>
              </a:rPr>
              <a:t>Australis Seafoods,</a:t>
            </a:r>
            <a:r>
              <a:rPr lang="es-CL" dirty="0"/>
              <a:t> </a:t>
            </a:r>
            <a:r>
              <a:rPr lang="es-CL" sz="1200" b="0" i="0" u="none" strike="noStrike" kern="1200" dirty="0">
                <a:solidFill>
                  <a:schemeClr val="tx1"/>
                </a:solidFill>
                <a:effectLst/>
                <a:latin typeface="+mn-lt"/>
                <a:ea typeface="+mn-ea"/>
                <a:cs typeface="+mn-cs"/>
              </a:rPr>
              <a:t>Biomar,</a:t>
            </a:r>
            <a:r>
              <a:rPr lang="es-CL" dirty="0"/>
              <a:t> </a:t>
            </a:r>
            <a:r>
              <a:rPr lang="es-CL" dirty="0" err="1"/>
              <a:t>Cermaq</a:t>
            </a:r>
            <a:r>
              <a:rPr lang="es-CL" dirty="0"/>
              <a:t>/</a:t>
            </a:r>
            <a:r>
              <a:rPr lang="es-CL" sz="1200" b="0" i="0" u="none" strike="noStrike" kern="1200" dirty="0">
                <a:solidFill>
                  <a:schemeClr val="tx1"/>
                </a:solidFill>
                <a:effectLst/>
                <a:latin typeface="+mn-lt"/>
                <a:ea typeface="+mn-ea"/>
                <a:cs typeface="+mn-cs"/>
              </a:rPr>
              <a:t>Salmones Humboldt,</a:t>
            </a:r>
            <a:r>
              <a:rPr lang="es-CL" dirty="0"/>
              <a:t> </a:t>
            </a:r>
            <a:r>
              <a:rPr lang="es-CL" sz="1200" b="0" i="0" u="none" strike="noStrike" kern="1200" dirty="0">
                <a:solidFill>
                  <a:schemeClr val="tx1"/>
                </a:solidFill>
                <a:effectLst/>
                <a:latin typeface="+mn-lt"/>
                <a:ea typeface="+mn-ea"/>
                <a:cs typeface="+mn-cs"/>
              </a:rPr>
              <a:t>Camanchaca (Salmones Puerto Montt),</a:t>
            </a:r>
            <a:r>
              <a:rPr lang="es-CL" dirty="0"/>
              <a:t> </a:t>
            </a:r>
            <a:r>
              <a:rPr lang="es-CL" sz="1200" b="0" i="0" u="none" strike="noStrike" kern="1200" dirty="0">
                <a:solidFill>
                  <a:schemeClr val="tx1"/>
                </a:solidFill>
                <a:effectLst/>
                <a:latin typeface="+mn-lt"/>
                <a:ea typeface="+mn-ea"/>
                <a:cs typeface="+mn-cs"/>
              </a:rPr>
              <a:t>Camanchaca (Pesca Sur Coronel),</a:t>
            </a:r>
            <a:r>
              <a:rPr lang="es-CL" dirty="0"/>
              <a:t> </a:t>
            </a:r>
            <a:r>
              <a:rPr lang="es-CL" sz="1200" b="0" i="0" u="none" strike="noStrike" kern="1200" dirty="0">
                <a:solidFill>
                  <a:schemeClr val="tx1"/>
                </a:solidFill>
                <a:effectLst/>
                <a:latin typeface="+mn-lt"/>
                <a:ea typeface="+mn-ea"/>
                <a:cs typeface="+mn-cs"/>
              </a:rPr>
              <a:t>Camanchaca (Salmones Camanchaca),</a:t>
            </a:r>
            <a:r>
              <a:rPr lang="es-CL" dirty="0"/>
              <a:t> </a:t>
            </a:r>
            <a:r>
              <a:rPr lang="es-CL" sz="1200" b="0" i="0" u="none" strike="noStrike" kern="1200" dirty="0">
                <a:solidFill>
                  <a:schemeClr val="tx1"/>
                </a:solidFill>
                <a:effectLst/>
                <a:latin typeface="+mn-lt"/>
                <a:ea typeface="+mn-ea"/>
                <a:cs typeface="+mn-cs"/>
              </a:rPr>
              <a:t>Camanchaca (Salmones Tomé),</a:t>
            </a:r>
            <a:r>
              <a:rPr lang="es-CL" dirty="0"/>
              <a:t> </a:t>
            </a:r>
            <a:r>
              <a:rPr lang="es-CL" sz="1200" b="0" i="0" u="none" strike="noStrike" kern="1200" dirty="0">
                <a:solidFill>
                  <a:schemeClr val="tx1"/>
                </a:solidFill>
                <a:effectLst/>
                <a:latin typeface="+mn-lt"/>
                <a:ea typeface="+mn-ea"/>
                <a:cs typeface="+mn-cs"/>
              </a:rPr>
              <a:t>EWOS,</a:t>
            </a:r>
            <a:r>
              <a:rPr lang="es-CL" dirty="0"/>
              <a:t> </a:t>
            </a:r>
            <a:r>
              <a:rPr lang="es-CL" sz="1200" b="0" i="0" u="none" strike="noStrike" kern="1200" dirty="0">
                <a:solidFill>
                  <a:schemeClr val="tx1"/>
                </a:solidFill>
                <a:effectLst/>
                <a:latin typeface="+mn-lt"/>
                <a:ea typeface="+mn-ea"/>
                <a:cs typeface="+mn-cs"/>
              </a:rPr>
              <a:t>Salmones Aysén,</a:t>
            </a:r>
            <a:r>
              <a:rPr lang="es-CL" dirty="0"/>
              <a:t> </a:t>
            </a:r>
            <a:r>
              <a:rPr lang="es-CL" sz="1200" b="0" i="0" u="none" strike="noStrike" kern="1200" dirty="0">
                <a:solidFill>
                  <a:schemeClr val="tx1"/>
                </a:solidFill>
                <a:effectLst/>
                <a:latin typeface="+mn-lt"/>
                <a:ea typeface="+mn-ea"/>
                <a:cs typeface="+mn-cs"/>
              </a:rPr>
              <a:t>Salmones Caleta </a:t>
            </a:r>
            <a:r>
              <a:rPr lang="es-CL" sz="1200" b="0" i="0" u="none" strike="noStrike" kern="1200" dirty="0" err="1">
                <a:solidFill>
                  <a:schemeClr val="tx1"/>
                </a:solidFill>
                <a:effectLst/>
                <a:latin typeface="+mn-lt"/>
                <a:ea typeface="+mn-ea"/>
                <a:cs typeface="+mn-cs"/>
              </a:rPr>
              <a:t>Bay</a:t>
            </a:r>
            <a:r>
              <a:rPr lang="es-CL" sz="1200" b="0" i="0" u="none" strike="noStrike" kern="1200" dirty="0">
                <a:solidFill>
                  <a:schemeClr val="tx1"/>
                </a:solidFill>
                <a:effectLst/>
                <a:latin typeface="+mn-lt"/>
                <a:ea typeface="+mn-ea"/>
                <a:cs typeface="+mn-cs"/>
              </a:rPr>
              <a:t>,</a:t>
            </a:r>
            <a:r>
              <a:rPr lang="es-CL" dirty="0"/>
              <a:t> </a:t>
            </a:r>
            <a:r>
              <a:rPr lang="es-CL" sz="1200" b="0" i="0" u="none" strike="noStrike" kern="1200" dirty="0">
                <a:solidFill>
                  <a:schemeClr val="tx1"/>
                </a:solidFill>
                <a:effectLst/>
                <a:latin typeface="+mn-lt"/>
                <a:ea typeface="+mn-ea"/>
                <a:cs typeface="+mn-cs"/>
              </a:rPr>
              <a:t>Salmones </a:t>
            </a:r>
            <a:r>
              <a:rPr lang="es-CL" sz="1200" b="0" i="0" u="none" strike="noStrike" kern="1200" dirty="0" err="1">
                <a:solidFill>
                  <a:schemeClr val="tx1"/>
                </a:solidFill>
                <a:effectLst/>
                <a:latin typeface="+mn-lt"/>
                <a:ea typeface="+mn-ea"/>
                <a:cs typeface="+mn-cs"/>
              </a:rPr>
              <a:t>Pacific</a:t>
            </a:r>
            <a:r>
              <a:rPr lang="es-CL" sz="1200" b="0" i="0" u="none" strike="noStrike" kern="1200" dirty="0">
                <a:solidFill>
                  <a:schemeClr val="tx1"/>
                </a:solidFill>
                <a:effectLst/>
                <a:latin typeface="+mn-lt"/>
                <a:ea typeface="+mn-ea"/>
                <a:cs typeface="+mn-cs"/>
              </a:rPr>
              <a:t> </a:t>
            </a:r>
            <a:r>
              <a:rPr lang="es-CL" sz="1200" b="0" i="0" u="none" strike="noStrike" kern="1200" dirty="0" err="1">
                <a:solidFill>
                  <a:schemeClr val="tx1"/>
                </a:solidFill>
                <a:effectLst/>
                <a:latin typeface="+mn-lt"/>
                <a:ea typeface="+mn-ea"/>
                <a:cs typeface="+mn-cs"/>
              </a:rPr>
              <a:t>Star</a:t>
            </a:r>
            <a:r>
              <a:rPr lang="es-CL" sz="1200" b="0" i="0" u="none" strike="noStrike" kern="1200" dirty="0">
                <a:solidFill>
                  <a:schemeClr val="tx1"/>
                </a:solidFill>
                <a:effectLst/>
                <a:latin typeface="+mn-lt"/>
                <a:ea typeface="+mn-ea"/>
                <a:cs typeface="+mn-cs"/>
              </a:rPr>
              <a:t>,</a:t>
            </a:r>
            <a:r>
              <a:rPr lang="es-CL" dirty="0"/>
              <a:t> </a:t>
            </a:r>
            <a:r>
              <a:rPr lang="es-CL" sz="1200" b="0" i="0" u="none" strike="noStrike" kern="1200" dirty="0">
                <a:solidFill>
                  <a:schemeClr val="tx1"/>
                </a:solidFill>
                <a:effectLst/>
                <a:latin typeface="+mn-lt"/>
                <a:ea typeface="+mn-ea"/>
                <a:cs typeface="+mn-cs"/>
              </a:rPr>
              <a:t>Ventisqueros,</a:t>
            </a:r>
            <a:r>
              <a:rPr lang="es-CL" dirty="0"/>
              <a:t> </a:t>
            </a:r>
            <a:r>
              <a:rPr lang="es-CL" dirty="0" err="1"/>
              <a:t>DSM</a:t>
            </a:r>
            <a:r>
              <a:rPr lang="es-CL" dirty="0"/>
              <a:t> </a:t>
            </a:r>
            <a:r>
              <a:rPr lang="es-CL" dirty="0" err="1"/>
              <a:t>Nutiotional</a:t>
            </a:r>
            <a:r>
              <a:rPr lang="es-CL" dirty="0"/>
              <a:t>, </a:t>
            </a:r>
            <a:r>
              <a:rPr lang="es-CL" sz="1200" b="0" i="0" u="none" strike="noStrike" kern="1200" dirty="0">
                <a:solidFill>
                  <a:schemeClr val="tx1"/>
                </a:solidFill>
                <a:effectLst/>
                <a:latin typeface="+mn-lt"/>
                <a:ea typeface="+mn-ea"/>
                <a:cs typeface="+mn-cs"/>
              </a:rPr>
              <a:t>Gelymar</a:t>
            </a:r>
          </a:p>
          <a:p>
            <a:endParaRPr lang="es-CL" sz="1200" b="0" i="0" u="none" strike="noStrike"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s-CL" sz="1200" b="1" i="0" u="none" strike="noStrike" kern="1200" dirty="0">
                <a:solidFill>
                  <a:schemeClr val="tx1"/>
                </a:solidFill>
                <a:effectLst/>
                <a:latin typeface="+mn-lt"/>
                <a:ea typeface="+mn-ea"/>
                <a:cs typeface="+mn-cs"/>
              </a:rPr>
              <a:t>Salud</a:t>
            </a:r>
            <a:r>
              <a:rPr lang="es-CL" sz="1200" b="0" i="0" u="none" strike="noStrike" kern="1200" dirty="0">
                <a:solidFill>
                  <a:schemeClr val="tx1"/>
                </a:solidFill>
                <a:effectLst/>
                <a:latin typeface="+mn-lt"/>
                <a:ea typeface="+mn-ea"/>
                <a:cs typeface="+mn-cs"/>
              </a:rPr>
              <a:t>: </a:t>
            </a:r>
            <a:r>
              <a:rPr lang="es-CL" dirty="0"/>
              <a:t>Clínica </a:t>
            </a:r>
            <a:r>
              <a:rPr lang="es-CL" sz="1200" b="0" i="0" u="none" strike="noStrike" kern="1200" dirty="0">
                <a:solidFill>
                  <a:schemeClr val="tx1"/>
                </a:solidFill>
                <a:effectLst/>
                <a:latin typeface="+mn-lt"/>
                <a:ea typeface="+mn-ea"/>
                <a:cs typeface="+mn-cs"/>
              </a:rPr>
              <a:t>Avansalud,</a:t>
            </a:r>
            <a:r>
              <a:rPr lang="es-CL" dirty="0"/>
              <a:t> </a:t>
            </a:r>
            <a:r>
              <a:rPr lang="es-CL" baseline="0" dirty="0"/>
              <a:t>CBRE Clínica Alemana Vitacura</a:t>
            </a:r>
          </a:p>
          <a:p>
            <a:pPr marL="0" marR="0" indent="0" algn="l" defTabSz="914400" rtl="0" eaLnBrk="1" fontAlgn="auto" latinLnBrk="0" hangingPunct="1">
              <a:lnSpc>
                <a:spcPct val="100000"/>
              </a:lnSpc>
              <a:spcBef>
                <a:spcPts val="0"/>
              </a:spcBef>
              <a:spcAft>
                <a:spcPts val="0"/>
              </a:spcAft>
              <a:buClrTx/>
              <a:buSzTx/>
              <a:buFontTx/>
              <a:buNone/>
              <a:tabLst/>
              <a:defRPr/>
            </a:pPr>
            <a:endParaRPr lang="es-CL" sz="1200" b="0" i="0" u="none" strike="noStrike" kern="1200" baseline="0" dirty="0">
              <a:solidFill>
                <a:schemeClr val="tx1"/>
              </a:solidFill>
              <a:effectLst/>
              <a:latin typeface="+mn-lt"/>
              <a:ea typeface="+mn-ea"/>
              <a:cs typeface="+mn-cs"/>
            </a:endParaRPr>
          </a:p>
          <a:p>
            <a:r>
              <a:rPr lang="es-CL" b="1" dirty="0"/>
              <a:t>Transporte</a:t>
            </a:r>
            <a:r>
              <a:rPr lang="es-CL" dirty="0"/>
              <a:t>: Alsacia</a:t>
            </a:r>
            <a:r>
              <a:rPr lang="es-CL" baseline="0" dirty="0"/>
              <a:t>, </a:t>
            </a:r>
            <a:r>
              <a:rPr lang="es-CL" sz="1200" b="0" i="0" u="none" strike="noStrike" kern="1200" dirty="0">
                <a:solidFill>
                  <a:schemeClr val="tx1"/>
                </a:solidFill>
                <a:effectLst/>
                <a:latin typeface="+mn-lt"/>
                <a:ea typeface="+mn-ea"/>
                <a:cs typeface="+mn-cs"/>
              </a:rPr>
              <a:t>CCU (Transportes),</a:t>
            </a:r>
            <a:r>
              <a:rPr lang="es-CL" dirty="0"/>
              <a:t> </a:t>
            </a:r>
            <a:r>
              <a:rPr lang="es-CL" sz="1200" b="0" i="0" u="none" strike="noStrike" kern="1200" dirty="0">
                <a:solidFill>
                  <a:schemeClr val="tx1"/>
                </a:solidFill>
                <a:effectLst/>
                <a:latin typeface="+mn-lt"/>
                <a:ea typeface="+mn-ea"/>
                <a:cs typeface="+mn-cs"/>
              </a:rPr>
              <a:t>Hidronor,</a:t>
            </a:r>
            <a:r>
              <a:rPr lang="es-CL" dirty="0"/>
              <a:t> EPYSA, </a:t>
            </a:r>
            <a:r>
              <a:rPr lang="es-CL" sz="1200" b="0" i="0" u="none" strike="noStrike" kern="1200" dirty="0">
                <a:solidFill>
                  <a:schemeClr val="tx1"/>
                </a:solidFill>
                <a:effectLst/>
                <a:latin typeface="+mn-lt"/>
                <a:ea typeface="+mn-ea"/>
                <a:cs typeface="+mn-cs"/>
              </a:rPr>
              <a:t>Metro,</a:t>
            </a:r>
            <a:r>
              <a:rPr lang="es-CL" dirty="0"/>
              <a:t> </a:t>
            </a:r>
            <a:r>
              <a:rPr lang="es-CL" sz="1200" b="0" i="0" u="none" strike="noStrike" kern="1200" dirty="0">
                <a:solidFill>
                  <a:schemeClr val="tx1"/>
                </a:solidFill>
                <a:effectLst/>
                <a:latin typeface="+mn-lt"/>
                <a:ea typeface="+mn-ea"/>
                <a:cs typeface="+mn-cs"/>
              </a:rPr>
              <a:t>Pullman Cargo,</a:t>
            </a:r>
            <a:r>
              <a:rPr lang="es-CL" dirty="0"/>
              <a:t> </a:t>
            </a:r>
            <a:r>
              <a:rPr lang="es-CL" sz="1200" b="0" i="0" u="none" strike="noStrike" kern="1200" dirty="0">
                <a:solidFill>
                  <a:schemeClr val="tx1"/>
                </a:solidFill>
                <a:effectLst/>
                <a:latin typeface="+mn-lt"/>
                <a:ea typeface="+mn-ea"/>
                <a:cs typeface="+mn-cs"/>
              </a:rPr>
              <a:t>SALFA</a:t>
            </a:r>
          </a:p>
          <a:p>
            <a:endParaRPr lang="es-CL" dirty="0"/>
          </a:p>
          <a:p>
            <a:r>
              <a:rPr lang="es-CL" sz="1200" b="1" i="0" u="none" strike="noStrike" kern="1200" dirty="0">
                <a:solidFill>
                  <a:schemeClr val="tx1"/>
                </a:solidFill>
                <a:effectLst/>
                <a:latin typeface="+mn-lt"/>
                <a:ea typeface="+mn-ea"/>
                <a:cs typeface="+mn-cs"/>
              </a:rPr>
              <a:t>Otros</a:t>
            </a:r>
            <a:r>
              <a:rPr lang="es-CL" sz="1200" b="0" i="0" u="none" strike="noStrike" kern="1200" dirty="0">
                <a:solidFill>
                  <a:schemeClr val="tx1"/>
                </a:solidFill>
                <a:effectLst/>
                <a:latin typeface="+mn-lt"/>
                <a:ea typeface="+mn-ea"/>
                <a:cs typeface="+mn-cs"/>
              </a:rPr>
              <a:t>: SAESA,</a:t>
            </a:r>
            <a:r>
              <a:rPr lang="es-CL" dirty="0"/>
              <a:t> </a:t>
            </a:r>
            <a:r>
              <a:rPr lang="es-CL" sz="1200" b="0" i="0" u="none" strike="noStrike" kern="1200" dirty="0">
                <a:solidFill>
                  <a:schemeClr val="tx1"/>
                </a:solidFill>
                <a:effectLst/>
                <a:latin typeface="+mn-lt"/>
                <a:ea typeface="+mn-ea"/>
                <a:cs typeface="+mn-cs"/>
              </a:rPr>
              <a:t>Puerto Ventanas,</a:t>
            </a:r>
            <a:r>
              <a:rPr lang="es-CL" dirty="0"/>
              <a:t> </a:t>
            </a:r>
            <a:r>
              <a:rPr lang="es-CL" sz="1200" b="0" i="0" u="none" strike="noStrike" kern="1200" dirty="0">
                <a:solidFill>
                  <a:schemeClr val="tx1"/>
                </a:solidFill>
                <a:effectLst/>
                <a:latin typeface="+mn-lt"/>
                <a:ea typeface="+mn-ea"/>
                <a:cs typeface="+mn-cs"/>
              </a:rPr>
              <a:t>DirecTV,</a:t>
            </a:r>
            <a:r>
              <a:rPr lang="es-CL" dirty="0"/>
              <a:t> </a:t>
            </a:r>
            <a:r>
              <a:rPr lang="es-CL" sz="1200" b="0" i="0" u="none" strike="noStrike" kern="1200" dirty="0">
                <a:solidFill>
                  <a:schemeClr val="tx1"/>
                </a:solidFill>
                <a:effectLst/>
                <a:latin typeface="+mn-lt"/>
                <a:ea typeface="+mn-ea"/>
                <a:cs typeface="+mn-cs"/>
              </a:rPr>
              <a:t>CBRE, Thyssen Krupp</a:t>
            </a:r>
          </a:p>
        </p:txBody>
      </p:sp>
      <p:sp>
        <p:nvSpPr>
          <p:cNvPr id="4" name="3 Marcador de número de diapositiva"/>
          <p:cNvSpPr>
            <a:spLocks noGrp="1"/>
          </p:cNvSpPr>
          <p:nvPr>
            <p:ph type="sldNum" sz="quarter" idx="10"/>
          </p:nvPr>
        </p:nvSpPr>
        <p:spPr/>
        <p:txBody>
          <a:bodyPr/>
          <a:lstStyle/>
          <a:p>
            <a:fld id="{C519B213-8235-4537-A795-83A102F68D16}" type="slidenum">
              <a:rPr lang="es-CL" smtClean="0"/>
              <a:pPr/>
              <a:t>3</a:t>
            </a:fld>
            <a:endParaRPr lang="es-CL" dirty="0"/>
          </a:p>
        </p:txBody>
      </p:sp>
    </p:spTree>
    <p:extLst>
      <p:ext uri="{BB962C8B-B14F-4D97-AF65-F5344CB8AC3E}">
        <p14:creationId xmlns:p14="http://schemas.microsoft.com/office/powerpoint/2010/main" val="38048904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19B213-8235-4537-A795-83A102F68D16}" type="slidenum">
              <a:rPr lang="es-CL" smtClean="0"/>
              <a:pPr/>
              <a:t>41</a:t>
            </a:fld>
            <a:endParaRPr lang="es-CL" dirty="0"/>
          </a:p>
        </p:txBody>
      </p:sp>
    </p:spTree>
    <p:extLst>
      <p:ext uri="{BB962C8B-B14F-4D97-AF65-F5344CB8AC3E}">
        <p14:creationId xmlns:p14="http://schemas.microsoft.com/office/powerpoint/2010/main" val="32935901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A5D78FC6-CE17-4259-A63C-DDFC12E048FC}" type="slidenum">
              <a:rPr lang="es-ES" smtClean="0"/>
              <a:pPr/>
              <a:t>42</a:t>
            </a:fld>
            <a:endParaRPr lang="es-ES" dirty="0"/>
          </a:p>
        </p:txBody>
      </p:sp>
    </p:spTree>
    <p:extLst>
      <p:ext uri="{BB962C8B-B14F-4D97-AF65-F5344CB8AC3E}">
        <p14:creationId xmlns:p14="http://schemas.microsoft.com/office/powerpoint/2010/main" val="30728833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A5D78FC6-CE17-4259-A63C-DDFC12E048FC}" type="slidenum">
              <a:rPr lang="es-ES" smtClean="0"/>
              <a:pPr/>
              <a:t>43</a:t>
            </a:fld>
            <a:endParaRPr lang="es-ES" dirty="0"/>
          </a:p>
        </p:txBody>
      </p:sp>
    </p:spTree>
    <p:extLst>
      <p:ext uri="{BB962C8B-B14F-4D97-AF65-F5344CB8AC3E}">
        <p14:creationId xmlns:p14="http://schemas.microsoft.com/office/powerpoint/2010/main" val="17204345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A5D78FC6-CE17-4259-A63C-DDFC12E048FC}" type="slidenum">
              <a:rPr lang="es-ES" smtClean="0"/>
              <a:pPr/>
              <a:t>44</a:t>
            </a:fld>
            <a:endParaRPr lang="es-ES" dirty="0"/>
          </a:p>
        </p:txBody>
      </p:sp>
    </p:spTree>
    <p:extLst>
      <p:ext uri="{BB962C8B-B14F-4D97-AF65-F5344CB8AC3E}">
        <p14:creationId xmlns:p14="http://schemas.microsoft.com/office/powerpoint/2010/main" val="237667995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A5D78FC6-CE17-4259-A63C-DDFC12E048FC}" type="slidenum">
              <a:rPr lang="es-ES" smtClean="0"/>
              <a:pPr/>
              <a:t>45</a:t>
            </a:fld>
            <a:endParaRPr lang="es-ES" dirty="0"/>
          </a:p>
        </p:txBody>
      </p:sp>
    </p:spTree>
    <p:extLst>
      <p:ext uri="{BB962C8B-B14F-4D97-AF65-F5344CB8AC3E}">
        <p14:creationId xmlns:p14="http://schemas.microsoft.com/office/powerpoint/2010/main" val="40819294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s-ES" dirty="0"/>
          </a:p>
        </p:txBody>
      </p:sp>
      <p:sp>
        <p:nvSpPr>
          <p:cNvPr id="4" name="Slide Number Placeholder 3"/>
          <p:cNvSpPr>
            <a:spLocks noGrp="1"/>
          </p:cNvSpPr>
          <p:nvPr>
            <p:ph type="sldNum" sz="quarter" idx="10"/>
          </p:nvPr>
        </p:nvSpPr>
        <p:spPr/>
        <p:txBody>
          <a:bodyPr/>
          <a:lstStyle/>
          <a:p>
            <a:fld id="{A5D78FC6-CE17-4259-A63C-DDFC12E048FC}" type="slidenum">
              <a:rPr lang="es-ES" smtClean="0"/>
              <a:pPr/>
              <a:t>46</a:t>
            </a:fld>
            <a:endParaRPr lang="es-ES" dirty="0"/>
          </a:p>
        </p:txBody>
      </p:sp>
    </p:spTree>
    <p:extLst>
      <p:ext uri="{BB962C8B-B14F-4D97-AF65-F5344CB8AC3E}">
        <p14:creationId xmlns:p14="http://schemas.microsoft.com/office/powerpoint/2010/main" val="21977090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19B213-8235-4537-A795-83A102F68D16}" type="slidenum">
              <a:rPr lang="es-CL" smtClean="0"/>
              <a:pPr/>
              <a:t>47</a:t>
            </a:fld>
            <a:endParaRPr lang="es-CL" dirty="0"/>
          </a:p>
        </p:txBody>
      </p:sp>
    </p:spTree>
    <p:extLst>
      <p:ext uri="{BB962C8B-B14F-4D97-AF65-F5344CB8AC3E}">
        <p14:creationId xmlns:p14="http://schemas.microsoft.com/office/powerpoint/2010/main" val="22501822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19B213-8235-4537-A795-83A102F68D16}" type="slidenum">
              <a:rPr lang="es-CL" smtClean="0"/>
              <a:pPr/>
              <a:t>4</a:t>
            </a:fld>
            <a:endParaRPr lang="es-CL" dirty="0"/>
          </a:p>
        </p:txBody>
      </p:sp>
    </p:spTree>
    <p:extLst>
      <p:ext uri="{BB962C8B-B14F-4D97-AF65-F5344CB8AC3E}">
        <p14:creationId xmlns:p14="http://schemas.microsoft.com/office/powerpoint/2010/main" val="35486608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214438" y="703263"/>
            <a:ext cx="4718050" cy="3538537"/>
          </a:xfrm>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CL" sz="1200" b="0" i="0" u="none" strike="noStrike" dirty="0">
              <a:solidFill>
                <a:srgbClr val="17375E"/>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L" sz="1200" b="1" u="none" strike="noStrike" dirty="0">
                <a:solidFill>
                  <a:srgbClr val="17375E"/>
                </a:solidFill>
                <a:effectLst/>
              </a:rPr>
              <a:t>Salmones Austral S.A.</a:t>
            </a:r>
            <a:endParaRPr lang="es-CL" sz="1200" b="1" i="0" u="none" strike="noStrike" dirty="0">
              <a:solidFill>
                <a:srgbClr val="17375E"/>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L" sz="1200" u="none" strike="noStrike" dirty="0">
                <a:solidFill>
                  <a:srgbClr val="17375E"/>
                </a:solidFill>
                <a:effectLst/>
              </a:rPr>
              <a:t>Salmones Aysén S.A.</a:t>
            </a:r>
            <a:endParaRPr lang="es-CL" sz="1200" b="0" i="0" u="none" strike="noStrike" dirty="0">
              <a:solidFill>
                <a:srgbClr val="17375E"/>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L" sz="1200" u="none" strike="noStrike" dirty="0" err="1">
                <a:solidFill>
                  <a:srgbClr val="17375E"/>
                </a:solidFill>
                <a:effectLst/>
              </a:rPr>
              <a:t>Nutreco</a:t>
            </a:r>
            <a:r>
              <a:rPr lang="es-CL" sz="1200" u="none" strike="noStrike" dirty="0">
                <a:solidFill>
                  <a:srgbClr val="17375E"/>
                </a:solidFill>
                <a:effectLst/>
              </a:rPr>
              <a:t> Chile</a:t>
            </a:r>
            <a:endParaRPr lang="es-CL" sz="1200" b="0" i="0" u="none" strike="noStrike" dirty="0">
              <a:solidFill>
                <a:srgbClr val="17375E"/>
              </a:solidFill>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CL" sz="1200" b="0" u="none" strike="noStrike" dirty="0">
                <a:solidFill>
                  <a:srgbClr val="17375E"/>
                </a:solidFill>
                <a:effectLst/>
              </a:rPr>
              <a:t>Salmones Magallanes</a:t>
            </a:r>
            <a:endParaRPr lang="es-CL" sz="1200" b="0" i="0" u="none" strike="noStrike" dirty="0">
              <a:solidFill>
                <a:srgbClr val="17375E"/>
              </a:solidFill>
              <a:effectLst/>
              <a:latin typeface="Calibri" panose="020F0502020204030204" pitchFamily="34" charset="0"/>
            </a:endParaRPr>
          </a:p>
          <a:p>
            <a:endParaRPr lang="es-CL" sz="1200" dirty="0">
              <a:solidFill>
                <a:schemeClr val="accent1">
                  <a:lumMod val="50000"/>
                </a:schemeClr>
              </a:solidFill>
            </a:endParaRPr>
          </a:p>
        </p:txBody>
      </p:sp>
      <p:sp>
        <p:nvSpPr>
          <p:cNvPr id="4" name="3 Marcador de número de diapositiva"/>
          <p:cNvSpPr>
            <a:spLocks noGrp="1"/>
          </p:cNvSpPr>
          <p:nvPr>
            <p:ph type="sldNum" sz="quarter" idx="10"/>
          </p:nvPr>
        </p:nvSpPr>
        <p:spPr/>
        <p:txBody>
          <a:bodyPr/>
          <a:lstStyle/>
          <a:p>
            <a:fld id="{C519B213-8235-4537-A795-83A102F68D16}" type="slidenum">
              <a:rPr lang="es-CL" smtClean="0"/>
              <a:pPr/>
              <a:t>5</a:t>
            </a:fld>
            <a:endParaRPr lang="es-CL" dirty="0"/>
          </a:p>
        </p:txBody>
      </p:sp>
    </p:spTree>
    <p:extLst>
      <p:ext uri="{BB962C8B-B14F-4D97-AF65-F5344CB8AC3E}">
        <p14:creationId xmlns:p14="http://schemas.microsoft.com/office/powerpoint/2010/main" val="31282730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19B213-8235-4537-A795-83A102F68D16}" type="slidenum">
              <a:rPr lang="es-CL" smtClean="0"/>
              <a:pPr/>
              <a:t>6</a:t>
            </a:fld>
            <a:endParaRPr lang="es-CL" dirty="0"/>
          </a:p>
        </p:txBody>
      </p:sp>
    </p:spTree>
    <p:extLst>
      <p:ext uri="{BB962C8B-B14F-4D97-AF65-F5344CB8AC3E}">
        <p14:creationId xmlns:p14="http://schemas.microsoft.com/office/powerpoint/2010/main" val="2580315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C519B213-8235-4537-A795-83A102F68D16}" type="slidenum">
              <a:rPr lang="es-CL" smtClean="0"/>
              <a:pPr/>
              <a:t>7</a:t>
            </a:fld>
            <a:endParaRPr lang="es-CL" dirty="0"/>
          </a:p>
        </p:txBody>
      </p:sp>
    </p:spTree>
    <p:extLst>
      <p:ext uri="{BB962C8B-B14F-4D97-AF65-F5344CB8AC3E}">
        <p14:creationId xmlns:p14="http://schemas.microsoft.com/office/powerpoint/2010/main" val="2523711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t>Ir a la pestaña MI EMPRESA, y</a:t>
            </a:r>
            <a:r>
              <a:rPr lang="es-ES" baseline="0" dirty="0"/>
              <a:t> explicar antes de hacer lo dicho en presentación las distintas secciones que contiene la pagina. </a:t>
            </a:r>
            <a:endParaRPr lang="es-ES" dirty="0"/>
          </a:p>
        </p:txBody>
      </p:sp>
      <p:sp>
        <p:nvSpPr>
          <p:cNvPr id="4" name="Slide Number Placeholder 3"/>
          <p:cNvSpPr>
            <a:spLocks noGrp="1"/>
          </p:cNvSpPr>
          <p:nvPr>
            <p:ph type="sldNum" sz="quarter" idx="10"/>
          </p:nvPr>
        </p:nvSpPr>
        <p:spPr/>
        <p:txBody>
          <a:bodyPr/>
          <a:lstStyle/>
          <a:p>
            <a:fld id="{A5D78FC6-CE17-4259-A63C-DDFC12E048FC}" type="slidenum">
              <a:rPr lang="es-ES" smtClean="0"/>
              <a:pPr/>
              <a:t>15</a:t>
            </a:fld>
            <a:endParaRPr lang="es-ES" dirty="0"/>
          </a:p>
        </p:txBody>
      </p:sp>
    </p:spTree>
    <p:extLst>
      <p:ext uri="{BB962C8B-B14F-4D97-AF65-F5344CB8AC3E}">
        <p14:creationId xmlns:p14="http://schemas.microsoft.com/office/powerpoint/2010/main" val="19460721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 dirty="0"/>
              <a:t>Dejar</a:t>
            </a:r>
            <a:r>
              <a:rPr lang="es-ES" baseline="0" dirty="0"/>
              <a:t> en claro que, El cargar trabajadores bajo la sección trabajadores a estos no se le pedirán documentos</a:t>
            </a:r>
            <a:endParaRPr lang="es-ES" dirty="0"/>
          </a:p>
        </p:txBody>
      </p:sp>
      <p:sp>
        <p:nvSpPr>
          <p:cNvPr id="4" name="Slide Number Placeholder 3"/>
          <p:cNvSpPr>
            <a:spLocks noGrp="1"/>
          </p:cNvSpPr>
          <p:nvPr>
            <p:ph type="sldNum" sz="quarter" idx="10"/>
          </p:nvPr>
        </p:nvSpPr>
        <p:spPr/>
        <p:txBody>
          <a:bodyPr/>
          <a:lstStyle/>
          <a:p>
            <a:fld id="{A5D78FC6-CE17-4259-A63C-DDFC12E048FC}" type="slidenum">
              <a:rPr lang="es-ES" smtClean="0"/>
              <a:pPr/>
              <a:t>18</a:t>
            </a:fld>
            <a:endParaRPr lang="es-ES" dirty="0"/>
          </a:p>
        </p:txBody>
      </p:sp>
    </p:spTree>
    <p:extLst>
      <p:ext uri="{BB962C8B-B14F-4D97-AF65-F5344CB8AC3E}">
        <p14:creationId xmlns:p14="http://schemas.microsoft.com/office/powerpoint/2010/main" val="313703254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CL"/>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CL"/>
          </a:p>
        </p:txBody>
      </p:sp>
      <p:sp>
        <p:nvSpPr>
          <p:cNvPr id="4" name="3 Marcador de fecha"/>
          <p:cNvSpPr>
            <a:spLocks noGrp="1"/>
          </p:cNvSpPr>
          <p:nvPr>
            <p:ph type="dt" sz="half" idx="10"/>
          </p:nvPr>
        </p:nvSpPr>
        <p:spPr>
          <a:xfrm>
            <a:off x="457200" y="6520259"/>
            <a:ext cx="2133600" cy="365125"/>
          </a:xfrm>
        </p:spPr>
        <p:txBody>
          <a:bodyPr/>
          <a:lstStyle/>
          <a:p>
            <a:fld id="{A3670086-5C5C-4C18-BB57-8C629A1AD644}" type="datetime1">
              <a:rPr lang="es-CL" smtClean="0"/>
              <a:t>05-05-2019</a:t>
            </a:fld>
            <a:endParaRPr lang="es-CL" dirty="0"/>
          </a:p>
        </p:txBody>
      </p:sp>
      <p:sp>
        <p:nvSpPr>
          <p:cNvPr id="5" name="4 Marcador de pie de página"/>
          <p:cNvSpPr>
            <a:spLocks noGrp="1"/>
          </p:cNvSpPr>
          <p:nvPr>
            <p:ph type="ftr" sz="quarter" idx="11"/>
          </p:nvPr>
        </p:nvSpPr>
        <p:spPr>
          <a:xfrm>
            <a:off x="3275856" y="6520258"/>
            <a:ext cx="2895600" cy="365125"/>
          </a:xfrm>
        </p:spPr>
        <p:txBody>
          <a:bodyPr/>
          <a:lstStyle/>
          <a:p>
            <a:r>
              <a:rPr lang="es-ES" dirty="0"/>
              <a:t>Copyright 2011 OPENSOFT S.A.  -   Todos los derechos reservados</a:t>
            </a:r>
            <a:endParaRPr lang="es-CL" dirty="0"/>
          </a:p>
        </p:txBody>
      </p:sp>
      <p:sp>
        <p:nvSpPr>
          <p:cNvPr id="6" name="5 Marcador de número de diapositiva"/>
          <p:cNvSpPr>
            <a:spLocks noGrp="1"/>
          </p:cNvSpPr>
          <p:nvPr>
            <p:ph type="sldNum" sz="quarter" idx="12"/>
          </p:nvPr>
        </p:nvSpPr>
        <p:spPr>
          <a:xfrm>
            <a:off x="6553200" y="6520259"/>
            <a:ext cx="2133600" cy="365125"/>
          </a:xfrm>
        </p:spPr>
        <p:txBody>
          <a:bodyPr/>
          <a:lstStyle>
            <a:lvl1pPr>
              <a:defRPr>
                <a:solidFill>
                  <a:schemeClr val="bg1"/>
                </a:solidFill>
              </a:defRPr>
            </a:lvl1pPr>
          </a:lstStyle>
          <a:p>
            <a:fld id="{B434BDC8-7EB5-41AC-8B03-9053BD2620C3}" type="slidenum">
              <a:rPr lang="es-CL" smtClean="0"/>
              <a:pPr/>
              <a:t>‹Nº›</a:t>
            </a:fld>
            <a:endParaRPr lang="es-C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771800" y="44624"/>
            <a:ext cx="6120680" cy="720000"/>
          </a:xfrm>
        </p:spPr>
        <p:txBody>
          <a:bodyPr tIns="72000" bIns="72000">
            <a:normAutofit/>
          </a:bodyPr>
          <a:lstStyle>
            <a:lvl1pPr>
              <a:defRPr sz="3200">
                <a:solidFill>
                  <a:schemeClr val="tx2">
                    <a:lumMod val="75000"/>
                  </a:schemeClr>
                </a:solidFill>
              </a:defRPr>
            </a:lvl1p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268413"/>
            <a:ext cx="8229600" cy="5040907"/>
          </a:xfrm>
        </p:spPr>
        <p:txBody>
          <a:bodyPr>
            <a:normAutofit/>
          </a:bodyPr>
          <a:lstStyle>
            <a:lvl1pPr>
              <a:spcBef>
                <a:spcPts val="1200"/>
              </a:spcBef>
              <a:spcAft>
                <a:spcPts val="0"/>
              </a:spcAft>
              <a:defRPr sz="2800">
                <a:solidFill>
                  <a:schemeClr val="tx2">
                    <a:lumMod val="75000"/>
                  </a:schemeClr>
                </a:solidFill>
              </a:defRPr>
            </a:lvl1pPr>
            <a:lvl2pPr>
              <a:spcBef>
                <a:spcPts val="600"/>
              </a:spcBef>
              <a:spcAft>
                <a:spcPts val="0"/>
              </a:spcAft>
              <a:defRPr sz="2000">
                <a:solidFill>
                  <a:schemeClr val="tx2">
                    <a:lumMod val="75000"/>
                  </a:schemeClr>
                </a:solidFill>
              </a:defRPr>
            </a:lvl2pPr>
            <a:lvl3pPr>
              <a:defRPr sz="20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3 Marcador de fecha"/>
          <p:cNvSpPr>
            <a:spLocks noGrp="1"/>
          </p:cNvSpPr>
          <p:nvPr>
            <p:ph type="dt" sz="half" idx="10"/>
          </p:nvPr>
        </p:nvSpPr>
        <p:spPr/>
        <p:txBody>
          <a:bodyPr/>
          <a:lstStyle/>
          <a:p>
            <a:fld id="{D4D593F2-18C3-47DD-AF15-9E37C75E1CDF}" type="datetime1">
              <a:rPr lang="es-CL" smtClean="0"/>
              <a:t>05-05-2019</a:t>
            </a:fld>
            <a:endParaRPr lang="es-CL" dirty="0"/>
          </a:p>
        </p:txBody>
      </p:sp>
      <p:sp>
        <p:nvSpPr>
          <p:cNvPr id="5" name="4 Marcador de pie de página"/>
          <p:cNvSpPr>
            <a:spLocks noGrp="1"/>
          </p:cNvSpPr>
          <p:nvPr>
            <p:ph type="ftr" sz="quarter" idx="11"/>
          </p:nvPr>
        </p:nvSpPr>
        <p:spPr/>
        <p:txBody>
          <a:bodyPr/>
          <a:lstStyle/>
          <a:p>
            <a:r>
              <a:rPr lang="es-ES" dirty="0"/>
              <a:t>Copyright 2011 OPENSOFT S.A.  -   Todos los derechos reservados</a:t>
            </a:r>
            <a:endParaRPr lang="es-CL" dirty="0"/>
          </a:p>
        </p:txBody>
      </p:sp>
      <p:sp>
        <p:nvSpPr>
          <p:cNvPr id="6" name="5 Marcador de número de diapositiva"/>
          <p:cNvSpPr>
            <a:spLocks noGrp="1"/>
          </p:cNvSpPr>
          <p:nvPr>
            <p:ph type="sldNum" sz="quarter" idx="12"/>
          </p:nvPr>
        </p:nvSpPr>
        <p:spPr/>
        <p:txBody>
          <a:bodyPr/>
          <a:lstStyle>
            <a:lvl1pPr>
              <a:defRPr>
                <a:solidFill>
                  <a:schemeClr val="bg1"/>
                </a:solidFill>
              </a:defRPr>
            </a:lvl1pPr>
          </a:lstStyle>
          <a:p>
            <a:fld id="{B434BDC8-7EB5-41AC-8B03-9053BD2620C3}" type="slidenum">
              <a:rPr lang="es-CL" smtClean="0"/>
              <a:pPr/>
              <a:t>‹Nº›</a:t>
            </a:fld>
            <a:endParaRPr lang="es-C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ítulo y objetos (numerado)">
    <p:spTree>
      <p:nvGrpSpPr>
        <p:cNvPr id="1" name=""/>
        <p:cNvGrpSpPr/>
        <p:nvPr/>
      </p:nvGrpSpPr>
      <p:grpSpPr>
        <a:xfrm>
          <a:off x="0" y="0"/>
          <a:ext cx="0" cy="0"/>
          <a:chOff x="0" y="0"/>
          <a:chExt cx="0" cy="0"/>
        </a:xfrm>
      </p:grpSpPr>
      <p:sp>
        <p:nvSpPr>
          <p:cNvPr id="2" name="1 Título"/>
          <p:cNvSpPr>
            <a:spLocks noGrp="1"/>
          </p:cNvSpPr>
          <p:nvPr>
            <p:ph type="title"/>
          </p:nvPr>
        </p:nvSpPr>
        <p:spPr>
          <a:xfrm>
            <a:off x="2771800" y="44704"/>
            <a:ext cx="6120680" cy="720000"/>
          </a:xfrm>
        </p:spPr>
        <p:txBody>
          <a:bodyPr tIns="72000" bIns="72000">
            <a:normAutofit/>
          </a:bodyPr>
          <a:lstStyle>
            <a:lvl1pPr>
              <a:defRPr sz="3200">
                <a:solidFill>
                  <a:schemeClr val="tx2">
                    <a:lumMod val="75000"/>
                  </a:schemeClr>
                </a:solidFill>
              </a:defRPr>
            </a:lvl1p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268413"/>
            <a:ext cx="8229600" cy="5040907"/>
          </a:xfrm>
        </p:spPr>
        <p:txBody>
          <a:bodyPr>
            <a:noAutofit/>
          </a:bodyPr>
          <a:lstStyle>
            <a:lvl1pPr marL="514350" indent="-514350">
              <a:lnSpc>
                <a:spcPct val="85000"/>
              </a:lnSpc>
              <a:spcBef>
                <a:spcPts val="1200"/>
              </a:spcBef>
              <a:spcAft>
                <a:spcPts val="0"/>
              </a:spcAft>
              <a:buFont typeface="+mj-lt"/>
              <a:buAutoNum type="arabicPeriod"/>
              <a:defRPr sz="2800">
                <a:solidFill>
                  <a:schemeClr val="tx2">
                    <a:lumMod val="75000"/>
                  </a:schemeClr>
                </a:solidFill>
              </a:defRPr>
            </a:lvl1pPr>
            <a:lvl2pPr marL="742950" indent="-285750">
              <a:spcBef>
                <a:spcPts val="600"/>
              </a:spcBef>
              <a:spcAft>
                <a:spcPts val="0"/>
              </a:spcAft>
              <a:buFont typeface="Arial" pitchFamily="34" charset="0"/>
              <a:buChar char="•"/>
              <a:defRPr sz="2000">
                <a:solidFill>
                  <a:schemeClr val="tx2">
                    <a:lumMod val="75000"/>
                  </a:schemeClr>
                </a:solidFill>
              </a:defRPr>
            </a:lvl2pPr>
            <a:lvl3pPr marL="1143000" indent="-228600">
              <a:buFont typeface="Courier New" pitchFamily="49" charset="0"/>
              <a:buChar char="o"/>
              <a:defRPr sz="2000">
                <a:solidFill>
                  <a:schemeClr val="tx2">
                    <a:lumMod val="75000"/>
                  </a:schemeClr>
                </a:solidFill>
              </a:defRPr>
            </a:lvl3pPr>
            <a:lvl4pPr>
              <a:defRPr sz="1800">
                <a:solidFill>
                  <a:schemeClr val="tx2">
                    <a:lumMod val="75000"/>
                  </a:schemeClr>
                </a:solidFill>
              </a:defRPr>
            </a:lvl4pPr>
            <a:lvl5pPr>
              <a:defRPr sz="1800">
                <a:solidFill>
                  <a:schemeClr val="tx2">
                    <a:lumMod val="75000"/>
                  </a:schemeClr>
                </a:solidFill>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3 Marcador de fecha"/>
          <p:cNvSpPr>
            <a:spLocks noGrp="1"/>
          </p:cNvSpPr>
          <p:nvPr>
            <p:ph type="dt" sz="half" idx="10"/>
          </p:nvPr>
        </p:nvSpPr>
        <p:spPr/>
        <p:txBody>
          <a:bodyPr/>
          <a:lstStyle/>
          <a:p>
            <a:fld id="{D4D593F2-18C3-47DD-AF15-9E37C75E1CDF}" type="datetime1">
              <a:rPr lang="es-CL" smtClean="0"/>
              <a:t>05-05-2019</a:t>
            </a:fld>
            <a:endParaRPr lang="es-CL" dirty="0"/>
          </a:p>
        </p:txBody>
      </p:sp>
      <p:sp>
        <p:nvSpPr>
          <p:cNvPr id="5" name="4 Marcador de pie de página"/>
          <p:cNvSpPr>
            <a:spLocks noGrp="1"/>
          </p:cNvSpPr>
          <p:nvPr>
            <p:ph type="ftr" sz="quarter" idx="11"/>
          </p:nvPr>
        </p:nvSpPr>
        <p:spPr/>
        <p:txBody>
          <a:bodyPr/>
          <a:lstStyle/>
          <a:p>
            <a:r>
              <a:rPr lang="es-ES" dirty="0"/>
              <a:t>Copyright 2011 OPENSOFT S.A.  -   Todos los derechos reservados</a:t>
            </a:r>
            <a:endParaRPr lang="es-CL" dirty="0"/>
          </a:p>
        </p:txBody>
      </p:sp>
      <p:sp>
        <p:nvSpPr>
          <p:cNvPr id="6" name="5 Marcador de número de diapositiva"/>
          <p:cNvSpPr>
            <a:spLocks noGrp="1"/>
          </p:cNvSpPr>
          <p:nvPr>
            <p:ph type="sldNum" sz="quarter" idx="12"/>
          </p:nvPr>
        </p:nvSpPr>
        <p:spPr/>
        <p:txBody>
          <a:bodyPr/>
          <a:lstStyle>
            <a:lvl1pPr>
              <a:defRPr>
                <a:solidFill>
                  <a:schemeClr val="bg1"/>
                </a:solidFill>
              </a:defRPr>
            </a:lvl1pPr>
          </a:lstStyle>
          <a:p>
            <a:fld id="{B434BDC8-7EB5-41AC-8B03-9053BD2620C3}" type="slidenum">
              <a:rPr lang="es-CL" smtClean="0"/>
              <a:pPr/>
              <a:t>‹Nº›</a:t>
            </a:fld>
            <a:endParaRPr lang="es-CL" dirty="0"/>
          </a:p>
        </p:txBody>
      </p:sp>
    </p:spTree>
    <p:extLst>
      <p:ext uri="{BB962C8B-B14F-4D97-AF65-F5344CB8AC3E}">
        <p14:creationId xmlns:p14="http://schemas.microsoft.com/office/powerpoint/2010/main" val="1762240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771800" y="44704"/>
            <a:ext cx="6120680" cy="720000"/>
          </a:xfrm>
        </p:spPr>
        <p:txBody>
          <a:bodyPr tIns="72000" bIns="72000">
            <a:normAutofit/>
          </a:bodyPr>
          <a:lstStyle>
            <a:lvl1pPr>
              <a:defRPr sz="3200">
                <a:solidFill>
                  <a:schemeClr val="tx2">
                    <a:lumMod val="75000"/>
                  </a:schemeClr>
                </a:solidFill>
              </a:defRPr>
            </a:lvl1p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700808"/>
            <a:ext cx="3898776" cy="4608512"/>
          </a:xfrm>
        </p:spPr>
        <p:txBody>
          <a:bodyPr>
            <a:normAutofit/>
          </a:bodyPr>
          <a:lstStyle>
            <a:lvl1pPr marL="342900" indent="-342900">
              <a:lnSpc>
                <a:spcPct val="114000"/>
              </a:lnSpc>
              <a:spcBef>
                <a:spcPts val="0"/>
              </a:spcBef>
              <a:spcAft>
                <a:spcPts val="600"/>
              </a:spcAft>
              <a:buFont typeface="+mj-lt"/>
              <a:buAutoNum type="arabicPeriod"/>
              <a:defRPr sz="1600">
                <a:solidFill>
                  <a:schemeClr val="tx2">
                    <a:lumMod val="75000"/>
                  </a:schemeClr>
                </a:solidFill>
              </a:defRPr>
            </a:lvl1pPr>
            <a:lvl2pPr>
              <a:defRPr sz="1400">
                <a:solidFill>
                  <a:schemeClr val="tx2">
                    <a:lumMod val="75000"/>
                  </a:schemeClr>
                </a:solidFill>
              </a:defRPr>
            </a:lvl2pPr>
            <a:lvl3pPr>
              <a:defRPr sz="1200">
                <a:solidFill>
                  <a:schemeClr val="tx2">
                    <a:lumMod val="75000"/>
                  </a:schemeClr>
                </a:solidFill>
              </a:defRPr>
            </a:lvl3pPr>
            <a:lvl4pPr>
              <a:defRPr sz="1100">
                <a:solidFill>
                  <a:schemeClr val="tx2">
                    <a:lumMod val="75000"/>
                  </a:schemeClr>
                </a:solidFill>
              </a:defRPr>
            </a:lvl4pPr>
            <a:lvl5pPr>
              <a:defRPr sz="1100">
                <a:solidFill>
                  <a:schemeClr val="tx2">
                    <a:lumMod val="75000"/>
                  </a:schemeClr>
                </a:solidFill>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3 Marcador de fecha"/>
          <p:cNvSpPr>
            <a:spLocks noGrp="1"/>
          </p:cNvSpPr>
          <p:nvPr>
            <p:ph type="dt" sz="half" idx="10"/>
          </p:nvPr>
        </p:nvSpPr>
        <p:spPr/>
        <p:txBody>
          <a:bodyPr/>
          <a:lstStyle/>
          <a:p>
            <a:fld id="{A70E2775-BA0E-449D-B855-D0BFCB6F252D}" type="datetime1">
              <a:rPr lang="es-CL" smtClean="0"/>
              <a:t>05-05-2019</a:t>
            </a:fld>
            <a:endParaRPr lang="es-CL" dirty="0"/>
          </a:p>
        </p:txBody>
      </p:sp>
      <p:sp>
        <p:nvSpPr>
          <p:cNvPr id="5" name="4 Marcador de pie de página"/>
          <p:cNvSpPr>
            <a:spLocks noGrp="1"/>
          </p:cNvSpPr>
          <p:nvPr>
            <p:ph type="ftr" sz="quarter" idx="11"/>
          </p:nvPr>
        </p:nvSpPr>
        <p:spPr/>
        <p:txBody>
          <a:bodyPr/>
          <a:lstStyle/>
          <a:p>
            <a:r>
              <a:rPr lang="es-ES" dirty="0"/>
              <a:t>Copyright 2011 OPENSOFT S.A.  -   Todos los derechos reservados</a:t>
            </a:r>
            <a:endParaRPr lang="es-CL" dirty="0"/>
          </a:p>
        </p:txBody>
      </p:sp>
      <p:sp>
        <p:nvSpPr>
          <p:cNvPr id="6" name="5 Marcador de número de diapositiva"/>
          <p:cNvSpPr>
            <a:spLocks noGrp="1"/>
          </p:cNvSpPr>
          <p:nvPr>
            <p:ph type="sldNum" sz="quarter" idx="12"/>
          </p:nvPr>
        </p:nvSpPr>
        <p:spPr/>
        <p:txBody>
          <a:bodyPr/>
          <a:lstStyle>
            <a:lvl1pPr>
              <a:defRPr>
                <a:solidFill>
                  <a:schemeClr val="bg1"/>
                </a:solidFill>
              </a:defRPr>
            </a:lvl1pPr>
          </a:lstStyle>
          <a:p>
            <a:fld id="{B434BDC8-7EB5-41AC-8B03-9053BD2620C3}" type="slidenum">
              <a:rPr lang="es-CL" smtClean="0"/>
              <a:pPr/>
              <a:t>‹Nº›</a:t>
            </a:fld>
            <a:endParaRPr lang="es-CL" dirty="0"/>
          </a:p>
        </p:txBody>
      </p:sp>
      <p:sp>
        <p:nvSpPr>
          <p:cNvPr id="13" name="12 Marcador de contenido"/>
          <p:cNvSpPr>
            <a:spLocks noGrp="1"/>
          </p:cNvSpPr>
          <p:nvPr>
            <p:ph sz="quarter" idx="14" hasCustomPrompt="1"/>
          </p:nvPr>
        </p:nvSpPr>
        <p:spPr>
          <a:xfrm>
            <a:off x="467544" y="1268413"/>
            <a:ext cx="3888432" cy="360362"/>
          </a:xfrm>
          <a:solidFill>
            <a:srgbClr val="ECF1F8"/>
          </a:solidFill>
        </p:spPr>
        <p:txBody>
          <a:bodyPr anchor="ctr" anchorCtr="0">
            <a:normAutofit/>
          </a:bodyPr>
          <a:lstStyle>
            <a:lvl1pPr>
              <a:buFontTx/>
              <a:buNone/>
              <a:defRPr sz="2000" b="1" baseline="0">
                <a:solidFill>
                  <a:schemeClr val="accent1">
                    <a:lumMod val="75000"/>
                  </a:schemeClr>
                </a:solidFill>
              </a:defRPr>
            </a:lvl1pPr>
            <a:lvl2pPr>
              <a:buFontTx/>
              <a:buNone/>
              <a:defRPr/>
            </a:lvl2pPr>
            <a:lvl3pPr>
              <a:buFontTx/>
              <a:buNone/>
              <a:defRPr/>
            </a:lvl3pPr>
            <a:lvl4pPr>
              <a:buFontTx/>
              <a:buNone/>
              <a:defRPr/>
            </a:lvl4pPr>
            <a:lvl5pPr>
              <a:buFontTx/>
              <a:buNone/>
              <a:defRPr/>
            </a:lvl5pPr>
          </a:lstStyle>
          <a:p>
            <a:pPr lvl="0"/>
            <a:r>
              <a:rPr lang="es-ES" dirty="0"/>
              <a:t>Columna del patrón</a:t>
            </a:r>
          </a:p>
        </p:txBody>
      </p:sp>
      <p:sp>
        <p:nvSpPr>
          <p:cNvPr id="14" name="12 Marcador de contenido"/>
          <p:cNvSpPr>
            <a:spLocks noGrp="1"/>
          </p:cNvSpPr>
          <p:nvPr>
            <p:ph sz="quarter" idx="15" hasCustomPrompt="1"/>
          </p:nvPr>
        </p:nvSpPr>
        <p:spPr>
          <a:xfrm>
            <a:off x="4716016" y="1268413"/>
            <a:ext cx="3960440" cy="360362"/>
          </a:xfrm>
          <a:solidFill>
            <a:srgbClr val="ECF1F8"/>
          </a:solidFill>
        </p:spPr>
        <p:txBody>
          <a:bodyPr anchor="ctr" anchorCtr="0">
            <a:normAutofit/>
          </a:bodyPr>
          <a:lstStyle>
            <a:lvl1pPr>
              <a:buFontTx/>
              <a:buNone/>
              <a:defRPr sz="2000" b="1" baseline="0">
                <a:solidFill>
                  <a:schemeClr val="accent1">
                    <a:lumMod val="75000"/>
                  </a:schemeClr>
                </a:solidFill>
              </a:defRPr>
            </a:lvl1pPr>
            <a:lvl2pPr>
              <a:buFontTx/>
              <a:buNone/>
              <a:defRPr/>
            </a:lvl2pPr>
            <a:lvl3pPr>
              <a:buFontTx/>
              <a:buNone/>
              <a:defRPr/>
            </a:lvl3pPr>
            <a:lvl4pPr>
              <a:buFontTx/>
              <a:buNone/>
              <a:defRPr/>
            </a:lvl4pPr>
            <a:lvl5pPr>
              <a:buFontTx/>
              <a:buNone/>
              <a:defRPr/>
            </a:lvl5pPr>
          </a:lstStyle>
          <a:p>
            <a:pPr lvl="0"/>
            <a:r>
              <a:rPr lang="es-ES" dirty="0"/>
              <a:t>Columna del patrón</a:t>
            </a:r>
          </a:p>
        </p:txBody>
      </p:sp>
      <p:sp>
        <p:nvSpPr>
          <p:cNvPr id="15" name="2 Marcador de contenido"/>
          <p:cNvSpPr>
            <a:spLocks noGrp="1"/>
          </p:cNvSpPr>
          <p:nvPr>
            <p:ph idx="16"/>
          </p:nvPr>
        </p:nvSpPr>
        <p:spPr>
          <a:xfrm>
            <a:off x="4716016" y="1701403"/>
            <a:ext cx="3898776" cy="4608512"/>
          </a:xfrm>
        </p:spPr>
        <p:txBody>
          <a:bodyPr>
            <a:normAutofit/>
          </a:bodyPr>
          <a:lstStyle>
            <a:lvl1pPr marL="342900" indent="-342900">
              <a:lnSpc>
                <a:spcPct val="114000"/>
              </a:lnSpc>
              <a:spcBef>
                <a:spcPts val="0"/>
              </a:spcBef>
              <a:spcAft>
                <a:spcPts val="600"/>
              </a:spcAft>
              <a:buFont typeface="+mj-lt"/>
              <a:buAutoNum type="arabicPeriod"/>
              <a:defRPr sz="1600">
                <a:solidFill>
                  <a:schemeClr val="tx2">
                    <a:lumMod val="75000"/>
                  </a:schemeClr>
                </a:solidFill>
              </a:defRPr>
            </a:lvl1pPr>
            <a:lvl2pPr>
              <a:defRPr sz="1400">
                <a:solidFill>
                  <a:schemeClr val="tx2">
                    <a:lumMod val="75000"/>
                  </a:schemeClr>
                </a:solidFill>
              </a:defRPr>
            </a:lvl2pPr>
            <a:lvl3pPr>
              <a:defRPr sz="1200">
                <a:solidFill>
                  <a:schemeClr val="tx2">
                    <a:lumMod val="75000"/>
                  </a:schemeClr>
                </a:solidFill>
              </a:defRPr>
            </a:lvl3pPr>
            <a:lvl4pPr>
              <a:defRPr sz="1100">
                <a:solidFill>
                  <a:schemeClr val="tx2">
                    <a:lumMod val="75000"/>
                  </a:schemeClr>
                </a:solidFill>
              </a:defRPr>
            </a:lvl4pPr>
            <a:lvl5pPr>
              <a:defRPr sz="1100">
                <a:solidFill>
                  <a:schemeClr val="tx2">
                    <a:lumMod val="75000"/>
                  </a:schemeClr>
                </a:solidFill>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dirty="0"/>
              <a:t>Haga clic para modificar el estilo de título del patrón</a:t>
            </a:r>
            <a:endParaRPr lang="es-CL" dirty="0"/>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E86B9EA2-88C8-48A7-AFB1-4A18CBD316D7}" type="datetime1">
              <a:rPr lang="es-CL" smtClean="0"/>
              <a:t>05-05-2019</a:t>
            </a:fld>
            <a:endParaRPr lang="es-CL" dirty="0"/>
          </a:p>
        </p:txBody>
      </p:sp>
      <p:sp>
        <p:nvSpPr>
          <p:cNvPr id="5" name="4 Marcador de pie de página"/>
          <p:cNvSpPr>
            <a:spLocks noGrp="1"/>
          </p:cNvSpPr>
          <p:nvPr>
            <p:ph type="ftr" sz="quarter" idx="11"/>
          </p:nvPr>
        </p:nvSpPr>
        <p:spPr/>
        <p:txBody>
          <a:bodyPr/>
          <a:lstStyle/>
          <a:p>
            <a:r>
              <a:rPr lang="es-ES" dirty="0"/>
              <a:t>Copyright 2011 OPENSOFT S.A.  -   Todos los derechos reservados</a:t>
            </a:r>
            <a:endParaRPr lang="es-CL" dirty="0"/>
          </a:p>
        </p:txBody>
      </p:sp>
      <p:sp>
        <p:nvSpPr>
          <p:cNvPr id="6" name="5 Marcador de número de diapositiva"/>
          <p:cNvSpPr>
            <a:spLocks noGrp="1"/>
          </p:cNvSpPr>
          <p:nvPr>
            <p:ph type="sldNum" sz="quarter" idx="12"/>
          </p:nvPr>
        </p:nvSpPr>
        <p:spPr/>
        <p:txBody>
          <a:bodyPr/>
          <a:lstStyle>
            <a:lvl1pPr>
              <a:defRPr>
                <a:solidFill>
                  <a:schemeClr val="bg1"/>
                </a:solidFill>
              </a:defRPr>
            </a:lvl1pPr>
          </a:lstStyle>
          <a:p>
            <a:fld id="{B434BDC8-7EB5-41AC-8B03-9053BD2620C3}" type="slidenum">
              <a:rPr lang="es-CL" smtClean="0"/>
              <a:pPr/>
              <a:t>‹Nº›</a:t>
            </a:fld>
            <a:endParaRPr lang="es-C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2772480" y="44704"/>
            <a:ext cx="6120000" cy="720000"/>
          </a:xfrm>
        </p:spPr>
        <p:txBody>
          <a:bodyPr vert="horz" lIns="91440" tIns="72000" rIns="91440" bIns="72000" rtlCol="0" anchor="ctr">
            <a:normAutofit/>
          </a:bodyPr>
          <a:lstStyle>
            <a:lvl1pPr algn="ctr" defTabSz="914400" rtl="0" eaLnBrk="1" latinLnBrk="0" hangingPunct="1">
              <a:spcBef>
                <a:spcPct val="0"/>
              </a:spcBef>
              <a:buNone/>
              <a:defRPr lang="es-CL" sz="3200" kern="1200" dirty="0">
                <a:solidFill>
                  <a:schemeClr val="tx2">
                    <a:lumMod val="75000"/>
                  </a:schemeClr>
                </a:solidFill>
                <a:latin typeface="+mj-lt"/>
                <a:ea typeface="+mj-ea"/>
                <a:cs typeface="+mj-cs"/>
              </a:defRPr>
            </a:lvl1pPr>
          </a:lstStyle>
          <a:p>
            <a:r>
              <a:rPr lang="es-ES" dirty="0"/>
              <a:t>Haga clic para modificar el estilo de título del patrón</a:t>
            </a:r>
            <a:endParaRPr lang="es-CL" dirty="0"/>
          </a:p>
        </p:txBody>
      </p:sp>
      <p:sp>
        <p:nvSpPr>
          <p:cNvPr id="3" name="2 Marcador de fecha"/>
          <p:cNvSpPr>
            <a:spLocks noGrp="1"/>
          </p:cNvSpPr>
          <p:nvPr>
            <p:ph type="dt" sz="half" idx="10"/>
          </p:nvPr>
        </p:nvSpPr>
        <p:spPr>
          <a:xfrm>
            <a:off x="457200" y="6453336"/>
            <a:ext cx="2133600" cy="365125"/>
          </a:xfrm>
        </p:spPr>
        <p:txBody>
          <a:bodyPr/>
          <a:lstStyle>
            <a:lvl1pPr>
              <a:defRPr>
                <a:solidFill>
                  <a:schemeClr val="bg1"/>
                </a:solidFill>
              </a:defRPr>
            </a:lvl1pPr>
          </a:lstStyle>
          <a:p>
            <a:fld id="{BBBE7281-F06A-4627-981D-52DC6F6A2AB1}" type="datetime1">
              <a:rPr lang="es-CL" smtClean="0"/>
              <a:t>05-05-2019</a:t>
            </a:fld>
            <a:endParaRPr lang="es-CL" dirty="0"/>
          </a:p>
        </p:txBody>
      </p:sp>
      <p:sp>
        <p:nvSpPr>
          <p:cNvPr id="4" name="3 Marcador de pie de página"/>
          <p:cNvSpPr>
            <a:spLocks noGrp="1"/>
          </p:cNvSpPr>
          <p:nvPr>
            <p:ph type="ftr" sz="quarter" idx="11"/>
          </p:nvPr>
        </p:nvSpPr>
        <p:spPr>
          <a:xfrm>
            <a:off x="3124200" y="6453336"/>
            <a:ext cx="2895600" cy="365125"/>
          </a:xfrm>
        </p:spPr>
        <p:txBody>
          <a:bodyPr/>
          <a:lstStyle>
            <a:lvl1pPr>
              <a:defRPr>
                <a:solidFill>
                  <a:schemeClr val="bg1"/>
                </a:solidFill>
              </a:defRPr>
            </a:lvl1pPr>
          </a:lstStyle>
          <a:p>
            <a:r>
              <a:rPr lang="es-ES" dirty="0"/>
              <a:t>Copyright 2011 OPENSOFT S.A.  -   Todos los derechos reservados</a:t>
            </a:r>
            <a:endParaRPr lang="es-CL" dirty="0"/>
          </a:p>
        </p:txBody>
      </p:sp>
      <p:sp>
        <p:nvSpPr>
          <p:cNvPr id="5" name="4 Marcador de número de diapositiva"/>
          <p:cNvSpPr>
            <a:spLocks noGrp="1"/>
          </p:cNvSpPr>
          <p:nvPr>
            <p:ph type="sldNum" sz="quarter" idx="12"/>
          </p:nvPr>
        </p:nvSpPr>
        <p:spPr>
          <a:xfrm>
            <a:off x="6553200" y="6453336"/>
            <a:ext cx="2133600" cy="365125"/>
          </a:xfrm>
        </p:spPr>
        <p:txBody>
          <a:bodyPr/>
          <a:lstStyle>
            <a:lvl1pPr>
              <a:defRPr>
                <a:solidFill>
                  <a:schemeClr val="bg1"/>
                </a:solidFill>
              </a:defRPr>
            </a:lvl1pPr>
          </a:lstStyle>
          <a:p>
            <a:fld id="{B434BDC8-7EB5-41AC-8B03-9053BD2620C3}" type="slidenum">
              <a:rPr lang="es-CL" smtClean="0"/>
              <a:pPr/>
              <a:t>‹Nº›</a:t>
            </a:fld>
            <a:endParaRPr lang="es-C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1 Título y 1 objeto">
    <p:spTree>
      <p:nvGrpSpPr>
        <p:cNvPr id="1" name=""/>
        <p:cNvGrpSpPr/>
        <p:nvPr/>
      </p:nvGrpSpPr>
      <p:grpSpPr>
        <a:xfrm>
          <a:off x="0" y="0"/>
          <a:ext cx="0" cy="0"/>
          <a:chOff x="0" y="0"/>
          <a:chExt cx="0" cy="0"/>
        </a:xfrm>
      </p:grpSpPr>
      <p:sp>
        <p:nvSpPr>
          <p:cNvPr id="2" name="1 Título"/>
          <p:cNvSpPr>
            <a:spLocks noGrp="1"/>
          </p:cNvSpPr>
          <p:nvPr>
            <p:ph type="title"/>
          </p:nvPr>
        </p:nvSpPr>
        <p:spPr>
          <a:xfrm>
            <a:off x="2771800" y="0"/>
            <a:ext cx="6120680" cy="836712"/>
          </a:xfrm>
        </p:spPr>
        <p:txBody>
          <a:bodyPr>
            <a:normAutofit/>
          </a:bodyPr>
          <a:lstStyle>
            <a:lvl1pPr>
              <a:defRPr sz="3200">
                <a:solidFill>
                  <a:schemeClr val="tx2">
                    <a:lumMod val="75000"/>
                  </a:schemeClr>
                </a:solidFill>
              </a:defRPr>
            </a:lvl1pPr>
          </a:lstStyle>
          <a:p>
            <a:r>
              <a:rPr lang="es-ES" dirty="0"/>
              <a:t>Haga clic para modificar el estilo de título del patrón</a:t>
            </a:r>
            <a:endParaRPr lang="es-CL" dirty="0"/>
          </a:p>
        </p:txBody>
      </p:sp>
      <p:sp>
        <p:nvSpPr>
          <p:cNvPr id="3" name="2 Marcador de contenido"/>
          <p:cNvSpPr>
            <a:spLocks noGrp="1"/>
          </p:cNvSpPr>
          <p:nvPr>
            <p:ph idx="1"/>
          </p:nvPr>
        </p:nvSpPr>
        <p:spPr>
          <a:xfrm>
            <a:off x="457200" y="1700808"/>
            <a:ext cx="8435280" cy="4608512"/>
          </a:xfrm>
        </p:spPr>
        <p:txBody>
          <a:bodyPr>
            <a:normAutofit/>
          </a:bodyPr>
          <a:lstStyle>
            <a:lvl1pPr marL="273050" indent="-273050">
              <a:lnSpc>
                <a:spcPct val="114000"/>
              </a:lnSpc>
              <a:spcBef>
                <a:spcPts val="0"/>
              </a:spcBef>
              <a:spcAft>
                <a:spcPts val="600"/>
              </a:spcAft>
              <a:defRPr sz="1600">
                <a:solidFill>
                  <a:schemeClr val="tx2">
                    <a:lumMod val="75000"/>
                  </a:schemeClr>
                </a:solidFill>
              </a:defRPr>
            </a:lvl1pPr>
            <a:lvl2pPr>
              <a:defRPr sz="1400">
                <a:solidFill>
                  <a:schemeClr val="tx2">
                    <a:lumMod val="75000"/>
                  </a:schemeClr>
                </a:solidFill>
              </a:defRPr>
            </a:lvl2pPr>
            <a:lvl3pPr>
              <a:defRPr sz="1200">
                <a:solidFill>
                  <a:schemeClr val="tx2">
                    <a:lumMod val="75000"/>
                  </a:schemeClr>
                </a:solidFill>
              </a:defRPr>
            </a:lvl3pPr>
            <a:lvl4pPr>
              <a:defRPr sz="1100">
                <a:solidFill>
                  <a:schemeClr val="tx2">
                    <a:lumMod val="75000"/>
                  </a:schemeClr>
                </a:solidFill>
              </a:defRPr>
            </a:lvl4pPr>
            <a:lvl5pPr>
              <a:defRPr sz="1100">
                <a:solidFill>
                  <a:schemeClr val="tx2">
                    <a:lumMod val="75000"/>
                  </a:schemeClr>
                </a:solidFill>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3 Marcador de fecha"/>
          <p:cNvSpPr>
            <a:spLocks noGrp="1"/>
          </p:cNvSpPr>
          <p:nvPr>
            <p:ph type="dt" sz="half" idx="10"/>
          </p:nvPr>
        </p:nvSpPr>
        <p:spPr/>
        <p:txBody>
          <a:bodyPr/>
          <a:lstStyle/>
          <a:p>
            <a:fld id="{763CA470-5C68-4DD4-AA52-B108564A6871}" type="datetime1">
              <a:rPr lang="es-CL" smtClean="0"/>
              <a:t>05-05-2019</a:t>
            </a:fld>
            <a:endParaRPr lang="es-CL" dirty="0"/>
          </a:p>
        </p:txBody>
      </p:sp>
      <p:sp>
        <p:nvSpPr>
          <p:cNvPr id="5" name="4 Marcador de pie de página"/>
          <p:cNvSpPr>
            <a:spLocks noGrp="1"/>
          </p:cNvSpPr>
          <p:nvPr>
            <p:ph type="ftr" sz="quarter" idx="11"/>
          </p:nvPr>
        </p:nvSpPr>
        <p:spPr/>
        <p:txBody>
          <a:bodyPr/>
          <a:lstStyle/>
          <a:p>
            <a:r>
              <a:rPr lang="es-ES" dirty="0"/>
              <a:t>Copyright 2011 OPENSOFT S.A.  -   Todos los derechos reservados</a:t>
            </a:r>
            <a:endParaRPr lang="es-CL" dirty="0"/>
          </a:p>
        </p:txBody>
      </p:sp>
      <p:sp>
        <p:nvSpPr>
          <p:cNvPr id="6" name="5 Marcador de número de diapositiva"/>
          <p:cNvSpPr>
            <a:spLocks noGrp="1"/>
          </p:cNvSpPr>
          <p:nvPr>
            <p:ph type="sldNum" sz="quarter" idx="12"/>
          </p:nvPr>
        </p:nvSpPr>
        <p:spPr/>
        <p:txBody>
          <a:bodyPr/>
          <a:lstStyle>
            <a:lvl1pPr>
              <a:defRPr>
                <a:solidFill>
                  <a:schemeClr val="bg1"/>
                </a:solidFill>
              </a:defRPr>
            </a:lvl1pPr>
          </a:lstStyle>
          <a:p>
            <a:fld id="{B434BDC8-7EB5-41AC-8B03-9053BD2620C3}" type="slidenum">
              <a:rPr lang="es-CL" smtClean="0"/>
              <a:pPr/>
              <a:t>‹Nº›</a:t>
            </a:fld>
            <a:endParaRPr lang="es-CL" dirty="0"/>
          </a:p>
        </p:txBody>
      </p:sp>
      <p:sp>
        <p:nvSpPr>
          <p:cNvPr id="13" name="12 Marcador de contenido"/>
          <p:cNvSpPr>
            <a:spLocks noGrp="1"/>
          </p:cNvSpPr>
          <p:nvPr>
            <p:ph sz="quarter" idx="14" hasCustomPrompt="1"/>
          </p:nvPr>
        </p:nvSpPr>
        <p:spPr>
          <a:xfrm>
            <a:off x="467544" y="1268413"/>
            <a:ext cx="8412900" cy="360362"/>
          </a:xfrm>
          <a:solidFill>
            <a:srgbClr val="ECF1F8"/>
          </a:solidFill>
        </p:spPr>
        <p:txBody>
          <a:bodyPr>
            <a:normAutofit/>
          </a:bodyPr>
          <a:lstStyle>
            <a:lvl1pPr>
              <a:buFontTx/>
              <a:buNone/>
              <a:defRPr sz="2000" b="1" baseline="0">
                <a:solidFill>
                  <a:schemeClr val="accent1">
                    <a:lumMod val="75000"/>
                  </a:schemeClr>
                </a:solidFill>
              </a:defRPr>
            </a:lvl1pPr>
            <a:lvl2pPr>
              <a:buFontTx/>
              <a:buNone/>
              <a:defRPr/>
            </a:lvl2pPr>
            <a:lvl3pPr>
              <a:buFontTx/>
              <a:buNone/>
              <a:defRPr/>
            </a:lvl3pPr>
            <a:lvl4pPr>
              <a:buFontTx/>
              <a:buNone/>
              <a:defRPr/>
            </a:lvl4pPr>
            <a:lvl5pPr>
              <a:buFontTx/>
              <a:buNone/>
              <a:defRPr/>
            </a:lvl5pPr>
          </a:lstStyle>
          <a:p>
            <a:pPr lvl="0"/>
            <a:r>
              <a:rPr lang="es-ES" dirty="0"/>
              <a:t>Columna del patrón</a:t>
            </a:r>
          </a:p>
        </p:txBody>
      </p:sp>
    </p:spTree>
    <p:extLst>
      <p:ext uri="{BB962C8B-B14F-4D97-AF65-F5344CB8AC3E}">
        <p14:creationId xmlns:p14="http://schemas.microsoft.com/office/powerpoint/2010/main" val="1782067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print">
            <a:lum/>
          </a:blip>
          <a:srcRect/>
          <a:stretch>
            <a:fillRect/>
          </a:stretch>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dirty="0"/>
              <a:t>Haga clic para modificar el estilo de título del patrón</a:t>
            </a:r>
            <a:endParaRPr lang="es-CL"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s-CL" dirty="0"/>
          </a:p>
        </p:txBody>
      </p:sp>
      <p:sp>
        <p:nvSpPr>
          <p:cNvPr id="4" name="3 Marcador de fecha"/>
          <p:cNvSpPr>
            <a:spLocks noGrp="1"/>
          </p:cNvSpPr>
          <p:nvPr>
            <p:ph type="dt" sz="half" idx="2"/>
          </p:nvPr>
        </p:nvSpPr>
        <p:spPr>
          <a:xfrm>
            <a:off x="457200" y="6520259"/>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EEA1F5-3502-4921-BAE8-3A1A87C0E6D0}" type="datetime1">
              <a:rPr lang="es-CL" smtClean="0"/>
              <a:t>05-05-2019</a:t>
            </a:fld>
            <a:endParaRPr lang="es-CL" dirty="0"/>
          </a:p>
        </p:txBody>
      </p:sp>
      <p:sp>
        <p:nvSpPr>
          <p:cNvPr id="5" name="4 Marcador de pie de página"/>
          <p:cNvSpPr>
            <a:spLocks noGrp="1"/>
          </p:cNvSpPr>
          <p:nvPr>
            <p:ph type="ftr" sz="quarter" idx="3"/>
          </p:nvPr>
        </p:nvSpPr>
        <p:spPr>
          <a:xfrm>
            <a:off x="3124200" y="6520259"/>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s-ES" dirty="0"/>
              <a:t>Copyright 2011 OPENSOFT S.A.  -   Todos los derechos reservados</a:t>
            </a:r>
            <a:endParaRPr lang="es-CL" dirty="0"/>
          </a:p>
        </p:txBody>
      </p:sp>
      <p:sp>
        <p:nvSpPr>
          <p:cNvPr id="6" name="5 Marcador de número de diapositiva"/>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r">
              <a:defRPr sz="1200">
                <a:solidFill>
                  <a:schemeClr val="bg1"/>
                </a:solidFill>
              </a:defRPr>
            </a:lvl1pPr>
          </a:lstStyle>
          <a:p>
            <a:fld id="{B434BDC8-7EB5-41AC-8B03-9053BD2620C3}" type="slidenum">
              <a:rPr lang="es-CL" smtClean="0"/>
              <a:pPr/>
              <a:t>‹Nº›</a:t>
            </a:fld>
            <a:endParaRPr lang="es-CL" dirty="0"/>
          </a:p>
        </p:txBody>
      </p:sp>
      <p:sp>
        <p:nvSpPr>
          <p:cNvPr id="7" name="6 CuadroTexto"/>
          <p:cNvSpPr txBox="1"/>
          <p:nvPr userDrawn="1"/>
        </p:nvSpPr>
        <p:spPr>
          <a:xfrm>
            <a:off x="481192" y="6608896"/>
            <a:ext cx="8280920" cy="132472"/>
          </a:xfrm>
          <a:prstGeom prst="rect">
            <a:avLst/>
          </a:prstGeom>
          <a:noFill/>
        </p:spPr>
        <p:txBody>
          <a:bodyPr wrap="square" lIns="0" tIns="0" rIns="0" bIns="0" rtlCol="0">
            <a:spAutoFit/>
          </a:bodyPr>
          <a:lstStyle/>
          <a:p>
            <a:pPr>
              <a:lnSpc>
                <a:spcPct val="80000"/>
              </a:lnSpc>
            </a:pPr>
            <a:r>
              <a:rPr lang="es-CL" sz="1050" i="1" dirty="0">
                <a:solidFill>
                  <a:schemeClr val="bg1"/>
                </a:solidFill>
              </a:rPr>
              <a:t>Pronexo S.A. (+562)28645508</a:t>
            </a:r>
            <a:r>
              <a:rPr lang="es-CL" sz="1050" i="1" baseline="0" dirty="0">
                <a:solidFill>
                  <a:schemeClr val="bg1"/>
                </a:solidFill>
              </a:rPr>
              <a:t>, ventas@pronexo.cl, www.pronexo.cl . Magnere 1540, Of.204, Providencia, Santiago .</a:t>
            </a:r>
            <a:endParaRPr lang="es-CL" sz="1050" i="1" dirty="0">
              <a:solidFill>
                <a:schemeClr val="bg1"/>
              </a:solidFill>
            </a:endParaRPr>
          </a:p>
        </p:txBody>
      </p:sp>
      <p:sp>
        <p:nvSpPr>
          <p:cNvPr id="8" name="7 CuadroTexto"/>
          <p:cNvSpPr txBox="1"/>
          <p:nvPr userDrawn="1"/>
        </p:nvSpPr>
        <p:spPr>
          <a:xfrm>
            <a:off x="9540552" y="2996952"/>
            <a:ext cx="184731" cy="369332"/>
          </a:xfrm>
          <a:prstGeom prst="rect">
            <a:avLst/>
          </a:prstGeom>
          <a:noFill/>
        </p:spPr>
        <p:txBody>
          <a:bodyPr wrap="none" rtlCol="0">
            <a:spAutoFit/>
          </a:bodyPr>
          <a:lstStyle/>
          <a:p>
            <a:endParaRPr lang="es-C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7" r:id="rId3"/>
    <p:sldLayoutId id="2147483655" r:id="rId4"/>
    <p:sldLayoutId id="2147483651" r:id="rId5"/>
    <p:sldLayoutId id="2147483654" r:id="rId6"/>
    <p:sldLayoutId id="2147483656" r:id="rId7"/>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8" Type="http://schemas.openxmlformats.org/officeDocument/2006/relationships/image" Target="../media/image119.png"/><Relationship Id="rId3" Type="http://schemas.openxmlformats.org/officeDocument/2006/relationships/diagramLayout" Target="../diagrams/layout2.xml"/><Relationship Id="rId7" Type="http://schemas.openxmlformats.org/officeDocument/2006/relationships/image" Target="../media/image118.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20.jpeg"/></Relationships>
</file>

<file path=ppt/slides/_rels/slide11.xml.rels><?xml version="1.0" encoding="UTF-8" standalone="yes"?>
<Relationships xmlns="http://schemas.openxmlformats.org/package/2006/relationships"><Relationship Id="rId8" Type="http://schemas.openxmlformats.org/officeDocument/2006/relationships/image" Target="../media/image121.png"/><Relationship Id="rId3" Type="http://schemas.openxmlformats.org/officeDocument/2006/relationships/diagramLayout" Target="../diagrams/layout3.xml"/><Relationship Id="rId7" Type="http://schemas.openxmlformats.org/officeDocument/2006/relationships/image" Target="../media/image118.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10" Type="http://schemas.openxmlformats.org/officeDocument/2006/relationships/image" Target="../media/image123.jpeg"/><Relationship Id="rId4" Type="http://schemas.openxmlformats.org/officeDocument/2006/relationships/diagramQuickStyle" Target="../diagrams/quickStyle3.xml"/><Relationship Id="rId9" Type="http://schemas.openxmlformats.org/officeDocument/2006/relationships/image" Target="../media/image122.png"/></Relationships>
</file>

<file path=ppt/slides/_rels/slide12.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slide" Target="slide14.xml"/><Relationship Id="rId1" Type="http://schemas.openxmlformats.org/officeDocument/2006/relationships/slideLayout" Target="../slideLayouts/slideLayout3.xml"/><Relationship Id="rId5" Type="http://schemas.openxmlformats.org/officeDocument/2006/relationships/slide" Target="slide37.xml"/><Relationship Id="rId4" Type="http://schemas.openxmlformats.org/officeDocument/2006/relationships/slide" Target="slide2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image" Target="cid:image007.jpg@01D34CFA.5697F2D0" TargetMode="External"/><Relationship Id="rId3" Type="http://schemas.openxmlformats.org/officeDocument/2006/relationships/image" Target="../media/image5.png"/><Relationship Id="rId7" Type="http://schemas.openxmlformats.org/officeDocument/2006/relationships/diagramColors" Target="../diagrams/colors1.xml"/><Relationship Id="rId12"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diagramQuickStyle" Target="../diagrams/quickStyle1.xml"/><Relationship Id="rId11" Type="http://schemas.openxmlformats.org/officeDocument/2006/relationships/hyperlink" Target="http://free-illustrations.gatag.net/tag/pc-%e3%83%91%e3%82%bd%e3%82%b3%e3%83%b3-%e3%82%b3%e3%83%b3%e3%83%94%e3%83%a5%e3%83%bc%e3%82%bf?ssort=__reaction_buttons_5________________-pm&amp;sdir=desc" TargetMode="External"/><Relationship Id="rId5" Type="http://schemas.openxmlformats.org/officeDocument/2006/relationships/diagramLayout" Target="../diagrams/layout1.xml"/><Relationship Id="rId15" Type="http://schemas.openxmlformats.org/officeDocument/2006/relationships/image" Target="cid:image004.jpg@01D34D00.248C4E70" TargetMode="External"/><Relationship Id="rId10" Type="http://schemas.openxmlformats.org/officeDocument/2006/relationships/image" Target="../media/image9.jpeg"/><Relationship Id="rId4" Type="http://schemas.openxmlformats.org/officeDocument/2006/relationships/diagramData" Target="../diagrams/data1.xml"/><Relationship Id="rId9" Type="http://schemas.openxmlformats.org/officeDocument/2006/relationships/image" Target="../media/image8.png"/><Relationship Id="rId14" Type="http://schemas.openxmlformats.org/officeDocument/2006/relationships/image" Target="../media/image11.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26.tmp"/><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slide" Target="slide37.xml"/><Relationship Id="rId4" Type="http://schemas.openxmlformats.org/officeDocument/2006/relationships/slide" Target="slide36.xml"/></Relationships>
</file>

<file path=ppt/slides/_rels/slide25.xml.rels><?xml version="1.0" encoding="UTF-8" standalone="yes"?>
<Relationships xmlns="http://schemas.openxmlformats.org/package/2006/relationships"><Relationship Id="rId3" Type="http://schemas.openxmlformats.org/officeDocument/2006/relationships/image" Target="../media/image127.tmp"/><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26" Type="http://schemas.openxmlformats.org/officeDocument/2006/relationships/image" Target="../media/image35.png"/><Relationship Id="rId3" Type="http://schemas.openxmlformats.org/officeDocument/2006/relationships/image" Target="../media/image12.png"/><Relationship Id="rId21" Type="http://schemas.openxmlformats.org/officeDocument/2006/relationships/image" Target="../media/image30.png"/><Relationship Id="rId7" Type="http://schemas.openxmlformats.org/officeDocument/2006/relationships/image" Target="../media/image16.jpg"/><Relationship Id="rId12" Type="http://schemas.openxmlformats.org/officeDocument/2006/relationships/image" Target="../media/image21.png"/><Relationship Id="rId17" Type="http://schemas.openxmlformats.org/officeDocument/2006/relationships/image" Target="../media/image26.jpeg"/><Relationship Id="rId25" Type="http://schemas.openxmlformats.org/officeDocument/2006/relationships/image" Target="../media/image34.jpeg"/><Relationship Id="rId2" Type="http://schemas.openxmlformats.org/officeDocument/2006/relationships/notesSlide" Target="../notesSlides/notesSlide3.xml"/><Relationship Id="rId16" Type="http://schemas.openxmlformats.org/officeDocument/2006/relationships/image" Target="../media/image25.png"/><Relationship Id="rId20" Type="http://schemas.openxmlformats.org/officeDocument/2006/relationships/image" Target="../media/image29.png"/><Relationship Id="rId29" Type="http://schemas.openxmlformats.org/officeDocument/2006/relationships/image" Target="../media/image38.png"/><Relationship Id="rId1" Type="http://schemas.openxmlformats.org/officeDocument/2006/relationships/slideLayout" Target="../slideLayouts/slideLayout6.xml"/><Relationship Id="rId6" Type="http://schemas.openxmlformats.org/officeDocument/2006/relationships/image" Target="../media/image15.png"/><Relationship Id="rId11" Type="http://schemas.openxmlformats.org/officeDocument/2006/relationships/image" Target="../media/image20.jpeg"/><Relationship Id="rId24" Type="http://schemas.openxmlformats.org/officeDocument/2006/relationships/image" Target="../media/image33.png"/><Relationship Id="rId32" Type="http://schemas.openxmlformats.org/officeDocument/2006/relationships/image" Target="../media/image41.png"/><Relationship Id="rId5" Type="http://schemas.openxmlformats.org/officeDocument/2006/relationships/image" Target="../media/image14.jpg"/><Relationship Id="rId15" Type="http://schemas.openxmlformats.org/officeDocument/2006/relationships/image" Target="../media/image24.png"/><Relationship Id="rId23" Type="http://schemas.openxmlformats.org/officeDocument/2006/relationships/image" Target="../media/image32.png"/><Relationship Id="rId28" Type="http://schemas.openxmlformats.org/officeDocument/2006/relationships/image" Target="../media/image37.png"/><Relationship Id="rId10" Type="http://schemas.openxmlformats.org/officeDocument/2006/relationships/image" Target="../media/image19.png"/><Relationship Id="rId19" Type="http://schemas.openxmlformats.org/officeDocument/2006/relationships/image" Target="../media/image28.png"/><Relationship Id="rId31" Type="http://schemas.openxmlformats.org/officeDocument/2006/relationships/image" Target="../media/image40.pn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png"/><Relationship Id="rId22" Type="http://schemas.openxmlformats.org/officeDocument/2006/relationships/image" Target="../media/image31.png"/><Relationship Id="rId27" Type="http://schemas.openxmlformats.org/officeDocument/2006/relationships/image" Target="../media/image36.png"/><Relationship Id="rId30" Type="http://schemas.openxmlformats.org/officeDocument/2006/relationships/image" Target="../media/image39.png"/></Relationships>
</file>

<file path=ppt/slides/_rels/slide30.xml.rels><?xml version="1.0" encoding="UTF-8" standalone="yes"?>
<Relationships xmlns="http://schemas.openxmlformats.org/package/2006/relationships"><Relationship Id="rId3" Type="http://schemas.openxmlformats.org/officeDocument/2006/relationships/image" Target="../media/image129.tmp"/><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30.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18" Type="http://schemas.openxmlformats.org/officeDocument/2006/relationships/image" Target="../media/image57.png"/><Relationship Id="rId26" Type="http://schemas.openxmlformats.org/officeDocument/2006/relationships/image" Target="../media/image65.jpg"/><Relationship Id="rId3" Type="http://schemas.openxmlformats.org/officeDocument/2006/relationships/image" Target="../media/image42.png"/><Relationship Id="rId21" Type="http://schemas.openxmlformats.org/officeDocument/2006/relationships/image" Target="../media/image60.jpg"/><Relationship Id="rId7" Type="http://schemas.openxmlformats.org/officeDocument/2006/relationships/image" Target="../media/image46.png"/><Relationship Id="rId12" Type="http://schemas.openxmlformats.org/officeDocument/2006/relationships/image" Target="../media/image51.png"/><Relationship Id="rId17" Type="http://schemas.openxmlformats.org/officeDocument/2006/relationships/image" Target="../media/image56.png"/><Relationship Id="rId25" Type="http://schemas.openxmlformats.org/officeDocument/2006/relationships/image" Target="../media/image64.png"/><Relationship Id="rId2" Type="http://schemas.openxmlformats.org/officeDocument/2006/relationships/notesSlide" Target="../notesSlides/notesSlide4.xml"/><Relationship Id="rId16" Type="http://schemas.openxmlformats.org/officeDocument/2006/relationships/image" Target="../media/image55.png"/><Relationship Id="rId20" Type="http://schemas.openxmlformats.org/officeDocument/2006/relationships/image" Target="../media/image59.png"/><Relationship Id="rId29" Type="http://schemas.openxmlformats.org/officeDocument/2006/relationships/image" Target="../media/image68.jpg"/><Relationship Id="rId1" Type="http://schemas.openxmlformats.org/officeDocument/2006/relationships/slideLayout" Target="../slideLayouts/slideLayout6.xml"/><Relationship Id="rId6" Type="http://schemas.openxmlformats.org/officeDocument/2006/relationships/image" Target="../media/image45.png"/><Relationship Id="rId11" Type="http://schemas.openxmlformats.org/officeDocument/2006/relationships/image" Target="../media/image50.png"/><Relationship Id="rId24" Type="http://schemas.openxmlformats.org/officeDocument/2006/relationships/image" Target="../media/image63.png"/><Relationship Id="rId32" Type="http://schemas.openxmlformats.org/officeDocument/2006/relationships/image" Target="../media/image71.png"/><Relationship Id="rId5" Type="http://schemas.openxmlformats.org/officeDocument/2006/relationships/image" Target="../media/image44.jpeg"/><Relationship Id="rId15" Type="http://schemas.openxmlformats.org/officeDocument/2006/relationships/image" Target="../media/image54.png"/><Relationship Id="rId23" Type="http://schemas.openxmlformats.org/officeDocument/2006/relationships/image" Target="../media/image62.png"/><Relationship Id="rId28" Type="http://schemas.openxmlformats.org/officeDocument/2006/relationships/image" Target="../media/image67.gif"/><Relationship Id="rId10" Type="http://schemas.openxmlformats.org/officeDocument/2006/relationships/image" Target="../media/image49.png"/><Relationship Id="rId19" Type="http://schemas.openxmlformats.org/officeDocument/2006/relationships/image" Target="../media/image58.png"/><Relationship Id="rId31" Type="http://schemas.openxmlformats.org/officeDocument/2006/relationships/image" Target="../media/image70.png"/><Relationship Id="rId4" Type="http://schemas.openxmlformats.org/officeDocument/2006/relationships/image" Target="../media/image43.png"/><Relationship Id="rId9" Type="http://schemas.openxmlformats.org/officeDocument/2006/relationships/image" Target="../media/image48.png"/><Relationship Id="rId14" Type="http://schemas.openxmlformats.org/officeDocument/2006/relationships/image" Target="../media/image53.png"/><Relationship Id="rId22" Type="http://schemas.openxmlformats.org/officeDocument/2006/relationships/image" Target="../media/image61.jpg"/><Relationship Id="rId27" Type="http://schemas.openxmlformats.org/officeDocument/2006/relationships/image" Target="../media/image66.png"/><Relationship Id="rId30" Type="http://schemas.openxmlformats.org/officeDocument/2006/relationships/image" Target="../media/image69.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131.gi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3" Type="http://schemas.openxmlformats.org/officeDocument/2006/relationships/image" Target="../media/image132.jpe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hyperlink" Target="mailto:atencionclientes@pronexo.cl"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18" Type="http://schemas.openxmlformats.org/officeDocument/2006/relationships/image" Target="../media/image87.png"/><Relationship Id="rId26" Type="http://schemas.openxmlformats.org/officeDocument/2006/relationships/image" Target="../media/image95.png"/><Relationship Id="rId3" Type="http://schemas.openxmlformats.org/officeDocument/2006/relationships/image" Target="../media/image72.png"/><Relationship Id="rId21" Type="http://schemas.openxmlformats.org/officeDocument/2006/relationships/image" Target="../media/image90.png"/><Relationship Id="rId7" Type="http://schemas.openxmlformats.org/officeDocument/2006/relationships/image" Target="../media/image76.png"/><Relationship Id="rId12" Type="http://schemas.openxmlformats.org/officeDocument/2006/relationships/image" Target="../media/image81.png"/><Relationship Id="rId17" Type="http://schemas.openxmlformats.org/officeDocument/2006/relationships/image" Target="../media/image86.png"/><Relationship Id="rId25" Type="http://schemas.openxmlformats.org/officeDocument/2006/relationships/image" Target="../media/image94.png"/><Relationship Id="rId2" Type="http://schemas.openxmlformats.org/officeDocument/2006/relationships/notesSlide" Target="../notesSlides/notesSlide5.xml"/><Relationship Id="rId16" Type="http://schemas.openxmlformats.org/officeDocument/2006/relationships/image" Target="../media/image85.png"/><Relationship Id="rId20" Type="http://schemas.openxmlformats.org/officeDocument/2006/relationships/image" Target="../media/image89.png"/><Relationship Id="rId1" Type="http://schemas.openxmlformats.org/officeDocument/2006/relationships/slideLayout" Target="../slideLayouts/slideLayout6.xml"/><Relationship Id="rId6" Type="http://schemas.openxmlformats.org/officeDocument/2006/relationships/image" Target="../media/image75.png"/><Relationship Id="rId11" Type="http://schemas.openxmlformats.org/officeDocument/2006/relationships/image" Target="../media/image80.png"/><Relationship Id="rId24" Type="http://schemas.openxmlformats.org/officeDocument/2006/relationships/image" Target="../media/image93.png"/><Relationship Id="rId5" Type="http://schemas.openxmlformats.org/officeDocument/2006/relationships/image" Target="../media/image74.png"/><Relationship Id="rId15" Type="http://schemas.openxmlformats.org/officeDocument/2006/relationships/image" Target="../media/image84.png"/><Relationship Id="rId23" Type="http://schemas.openxmlformats.org/officeDocument/2006/relationships/image" Target="../media/image92.png"/><Relationship Id="rId10" Type="http://schemas.openxmlformats.org/officeDocument/2006/relationships/image" Target="../media/image79.png"/><Relationship Id="rId19" Type="http://schemas.openxmlformats.org/officeDocument/2006/relationships/image" Target="../media/image88.png"/><Relationship Id="rId4" Type="http://schemas.openxmlformats.org/officeDocument/2006/relationships/image" Target="../media/image73.png"/><Relationship Id="rId9" Type="http://schemas.openxmlformats.org/officeDocument/2006/relationships/image" Target="../media/image78.png"/><Relationship Id="rId14" Type="http://schemas.openxmlformats.org/officeDocument/2006/relationships/image" Target="../media/image83.png"/><Relationship Id="rId22" Type="http://schemas.openxmlformats.org/officeDocument/2006/relationships/image" Target="../media/image91.png"/></Relationships>
</file>

<file path=ppt/slides/_rels/slide6.xml.rels><?xml version="1.0" encoding="UTF-8" standalone="yes"?>
<Relationships xmlns="http://schemas.openxmlformats.org/package/2006/relationships"><Relationship Id="rId8" Type="http://schemas.microsoft.com/office/2007/relationships/hdphoto" Target="../media/hdphoto1.wdp"/><Relationship Id="rId13" Type="http://schemas.openxmlformats.org/officeDocument/2006/relationships/image" Target="../media/image104.wmf"/><Relationship Id="rId18" Type="http://schemas.openxmlformats.org/officeDocument/2006/relationships/image" Target="../media/image109.wmf"/><Relationship Id="rId26" Type="http://schemas.openxmlformats.org/officeDocument/2006/relationships/image" Target="../media/image116.png"/><Relationship Id="rId3" Type="http://schemas.openxmlformats.org/officeDocument/2006/relationships/image" Target="../media/image96.wmf"/><Relationship Id="rId21" Type="http://schemas.openxmlformats.org/officeDocument/2006/relationships/image" Target="../media/image112.png"/><Relationship Id="rId7" Type="http://schemas.openxmlformats.org/officeDocument/2006/relationships/image" Target="../media/image100.png"/><Relationship Id="rId12" Type="http://schemas.openxmlformats.org/officeDocument/2006/relationships/image" Target="../media/image103.png"/><Relationship Id="rId17" Type="http://schemas.openxmlformats.org/officeDocument/2006/relationships/image" Target="../media/image108.png"/><Relationship Id="rId25" Type="http://schemas.openxmlformats.org/officeDocument/2006/relationships/image" Target="../media/image115.jpeg"/><Relationship Id="rId2" Type="http://schemas.openxmlformats.org/officeDocument/2006/relationships/notesSlide" Target="../notesSlides/notesSlide6.xml"/><Relationship Id="rId16" Type="http://schemas.openxmlformats.org/officeDocument/2006/relationships/image" Target="../media/image107.wmf"/><Relationship Id="rId20" Type="http://schemas.openxmlformats.org/officeDocument/2006/relationships/image" Target="../media/image111.jpeg"/><Relationship Id="rId1" Type="http://schemas.openxmlformats.org/officeDocument/2006/relationships/slideLayout" Target="../slideLayouts/slideLayout6.xml"/><Relationship Id="rId6" Type="http://schemas.openxmlformats.org/officeDocument/2006/relationships/image" Target="../media/image99.png"/><Relationship Id="rId11" Type="http://schemas.microsoft.com/office/2007/relationships/hdphoto" Target="../media/hdphoto2.wdp"/><Relationship Id="rId24" Type="http://schemas.microsoft.com/office/2007/relationships/hdphoto" Target="../media/hdphoto3.wdp"/><Relationship Id="rId5" Type="http://schemas.openxmlformats.org/officeDocument/2006/relationships/image" Target="../media/image98.wmf"/><Relationship Id="rId15" Type="http://schemas.openxmlformats.org/officeDocument/2006/relationships/image" Target="../media/image106.wmf"/><Relationship Id="rId23" Type="http://schemas.openxmlformats.org/officeDocument/2006/relationships/image" Target="../media/image114.png"/><Relationship Id="rId10" Type="http://schemas.openxmlformats.org/officeDocument/2006/relationships/image" Target="../media/image102.png"/><Relationship Id="rId19" Type="http://schemas.openxmlformats.org/officeDocument/2006/relationships/image" Target="../media/image110.png"/><Relationship Id="rId4" Type="http://schemas.openxmlformats.org/officeDocument/2006/relationships/image" Target="../media/image97.wmf"/><Relationship Id="rId9" Type="http://schemas.openxmlformats.org/officeDocument/2006/relationships/image" Target="../media/image101.jpeg"/><Relationship Id="rId14" Type="http://schemas.openxmlformats.org/officeDocument/2006/relationships/image" Target="../media/image105.png"/><Relationship Id="rId22" Type="http://schemas.openxmlformats.org/officeDocument/2006/relationships/image" Target="../media/image113.png"/><Relationship Id="rId27" Type="http://schemas.openxmlformats.org/officeDocument/2006/relationships/image" Target="../media/image11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a:xfrm>
            <a:off x="4211960" y="3212976"/>
            <a:ext cx="4499992" cy="1584176"/>
          </a:xfrm>
          <a:prstGeom prst="rect">
            <a:avLst/>
          </a:prstGeom>
          <a:solidFill>
            <a:schemeClr val="bg1"/>
          </a:solidFill>
          <a:ln w="3175">
            <a:solidFill>
              <a:schemeClr val="bg1">
                <a:lumMod val="85000"/>
              </a:schemeClr>
            </a:solidFill>
          </a:ln>
          <a:effectLst>
            <a:outerShdw blurRad="50800" dist="38100" dir="2700000" algn="tl" rotWithShape="0">
              <a:prstClr val="black">
                <a:alpha val="40000"/>
              </a:prstClr>
            </a:outerShdw>
          </a:effectLst>
        </p:spPr>
        <p:txBody>
          <a:bodyPr vert="horz" lIns="91440" tIns="72000" rIns="91440" bIns="72000" rtlCol="0" anchor="ctr">
            <a:normAutofit lnSpcReduction="10000"/>
          </a:bodyPr>
          <a:lstStyle/>
          <a:p>
            <a:pPr lvl="0" algn="ctr">
              <a:lnSpc>
                <a:spcPct val="134000"/>
              </a:lnSpc>
              <a:spcBef>
                <a:spcPct val="0"/>
              </a:spcBef>
              <a:defRPr/>
            </a:pPr>
            <a:r>
              <a:rPr lang="es-CL" sz="4000" dirty="0">
                <a:solidFill>
                  <a:schemeClr val="accent1">
                    <a:lumMod val="75000"/>
                  </a:schemeClr>
                </a:solidFill>
                <a:latin typeface="+mj-lt"/>
              </a:rPr>
              <a:t>GUÍA DE USO</a:t>
            </a:r>
          </a:p>
          <a:p>
            <a:pPr lvl="0" algn="ctr">
              <a:lnSpc>
                <a:spcPct val="134000"/>
              </a:lnSpc>
              <a:spcBef>
                <a:spcPct val="0"/>
              </a:spcBef>
              <a:defRPr/>
            </a:pPr>
            <a:r>
              <a:rPr lang="es-CL" sz="3600" dirty="0">
                <a:solidFill>
                  <a:schemeClr val="tx2"/>
                </a:solidFill>
                <a:latin typeface="+mj-lt"/>
              </a:rPr>
              <a:t>Empresa Contratista </a:t>
            </a:r>
          </a:p>
        </p:txBody>
      </p:sp>
      <p:pic>
        <p:nvPicPr>
          <p:cNvPr id="7" name="6 Imagen" descr="pantalla.png"/>
          <p:cNvPicPr>
            <a:picLocks noChangeAspect="1"/>
          </p:cNvPicPr>
          <p:nvPr/>
        </p:nvPicPr>
        <p:blipFill>
          <a:blip r:embed="rId3" cstate="print"/>
          <a:srcRect l="12500" r="25000" b="9445"/>
          <a:stretch>
            <a:fillRect/>
          </a:stretch>
        </p:blipFill>
        <p:spPr>
          <a:xfrm>
            <a:off x="251520" y="1916832"/>
            <a:ext cx="3960440" cy="3456384"/>
          </a:xfrm>
          <a:prstGeom prst="rect">
            <a:avLst/>
          </a:prstGeom>
        </p:spPr>
      </p:pic>
      <p:pic>
        <p:nvPicPr>
          <p:cNvPr id="6" name="7 Imagen" descr="logos_final.png"/>
          <p:cNvPicPr/>
          <p:nvPr/>
        </p:nvPicPr>
        <p:blipFill>
          <a:blip r:embed="rId4" cstate="print"/>
          <a:stretch>
            <a:fillRect/>
          </a:stretch>
        </p:blipFill>
        <p:spPr>
          <a:xfrm>
            <a:off x="3995936" y="1624253"/>
            <a:ext cx="4932040" cy="1228683"/>
          </a:xfrm>
          <a:prstGeom prst="rect">
            <a:avLst/>
          </a:prstGeom>
        </p:spPr>
      </p:pic>
      <p:sp>
        <p:nvSpPr>
          <p:cNvPr id="8" name="7 CuadroTexto"/>
          <p:cNvSpPr txBox="1"/>
          <p:nvPr/>
        </p:nvSpPr>
        <p:spPr>
          <a:xfrm>
            <a:off x="4067944" y="5590981"/>
            <a:ext cx="4788024" cy="646331"/>
          </a:xfrm>
          <a:prstGeom prst="rect">
            <a:avLst/>
          </a:prstGeom>
          <a:noFill/>
        </p:spPr>
        <p:txBody>
          <a:bodyPr wrap="square" rtlCol="0">
            <a:spAutoFit/>
          </a:bodyPr>
          <a:lstStyle/>
          <a:p>
            <a:r>
              <a:rPr lang="es-CL" dirty="0">
                <a:solidFill>
                  <a:schemeClr val="bg1">
                    <a:lumMod val="50000"/>
                  </a:schemeClr>
                </a:solidFill>
              </a:rPr>
              <a:t>Un servicio de Pronexo S.A.</a:t>
            </a:r>
          </a:p>
          <a:p>
            <a:r>
              <a:rPr lang="es-CL" dirty="0">
                <a:solidFill>
                  <a:schemeClr val="bg1">
                    <a:lumMod val="50000"/>
                  </a:schemeClr>
                </a:solidFill>
              </a:rPr>
              <a:t>Mayo 2019</a:t>
            </a:r>
          </a:p>
        </p:txBody>
      </p:sp>
      <p:sp>
        <p:nvSpPr>
          <p:cNvPr id="2" name="1 Marcador de número de diapositiva"/>
          <p:cNvSpPr>
            <a:spLocks noGrp="1"/>
          </p:cNvSpPr>
          <p:nvPr>
            <p:ph type="sldNum" sz="quarter" idx="12"/>
          </p:nvPr>
        </p:nvSpPr>
        <p:spPr/>
        <p:txBody>
          <a:bodyPr/>
          <a:lstStyle/>
          <a:p>
            <a:fld id="{B434BDC8-7EB5-41AC-8B03-9053BD2620C3}" type="slidenum">
              <a:rPr lang="es-CL" smtClean="0"/>
              <a:pPr/>
              <a:t>1</a:t>
            </a:fld>
            <a:endParaRPr lang="es-CL"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Trabajo inicial</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3090130862"/>
              </p:ext>
            </p:extLst>
          </p:nvPr>
        </p:nvGraphicFramePr>
        <p:xfrm>
          <a:off x="457200" y="1268413"/>
          <a:ext cx="8229600" cy="50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fld id="{B434BDC8-7EB5-41AC-8B03-9053BD2620C3}" type="slidenum">
              <a:rPr lang="es-CL" smtClean="0"/>
              <a:pPr/>
              <a:t>10</a:t>
            </a:fld>
            <a:endParaRPr lang="es-CL" dirty="0"/>
          </a:p>
        </p:txBody>
      </p:sp>
      <p:pic>
        <p:nvPicPr>
          <p:cNvPr id="7" name="Imagen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48013" y="1989516"/>
            <a:ext cx="738421" cy="900513"/>
          </a:xfrm>
          <a:prstGeom prst="rect">
            <a:avLst/>
          </a:prstGeom>
        </p:spPr>
      </p:pic>
      <p:pic>
        <p:nvPicPr>
          <p:cNvPr id="1028" name="Picture 4" descr="https://pixabay.com/static/uploads/photo/2014/03/25/17/00/plus-297823_64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85369" y="2564904"/>
            <a:ext cx="374068" cy="37642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rhproperties.es/wp-content/uploads/2015/11/Documentos.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032744" y="4149080"/>
            <a:ext cx="1574444" cy="984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26352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Trabajo en régimen</a:t>
            </a:r>
          </a:p>
        </p:txBody>
      </p:sp>
      <p:graphicFrame>
        <p:nvGraphicFramePr>
          <p:cNvPr id="6" name="Marcador de contenido 5"/>
          <p:cNvGraphicFramePr>
            <a:graphicFrameLocks noGrp="1"/>
          </p:cNvGraphicFramePr>
          <p:nvPr>
            <p:ph idx="1"/>
            <p:extLst>
              <p:ext uri="{D42A27DB-BD31-4B8C-83A1-F6EECF244321}">
                <p14:modId xmlns:p14="http://schemas.microsoft.com/office/powerpoint/2010/main" val="2730632283"/>
              </p:ext>
            </p:extLst>
          </p:nvPr>
        </p:nvGraphicFramePr>
        <p:xfrm>
          <a:off x="457200" y="1268413"/>
          <a:ext cx="8229600" cy="5040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Marcador de número de diapositiva 3"/>
          <p:cNvSpPr>
            <a:spLocks noGrp="1"/>
          </p:cNvSpPr>
          <p:nvPr>
            <p:ph type="sldNum" sz="quarter" idx="12"/>
          </p:nvPr>
        </p:nvSpPr>
        <p:spPr/>
        <p:txBody>
          <a:bodyPr/>
          <a:lstStyle/>
          <a:p>
            <a:fld id="{B434BDC8-7EB5-41AC-8B03-9053BD2620C3}" type="slidenum">
              <a:rPr lang="es-CL" smtClean="0"/>
              <a:pPr/>
              <a:t>11</a:t>
            </a:fld>
            <a:endParaRPr lang="es-CL" dirty="0"/>
          </a:p>
        </p:txBody>
      </p:sp>
      <p:pic>
        <p:nvPicPr>
          <p:cNvPr id="7" name="Imagen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20000" y="1412776"/>
            <a:ext cx="738421" cy="900513"/>
          </a:xfrm>
          <a:prstGeom prst="rect">
            <a:avLst/>
          </a:prstGeom>
        </p:spPr>
      </p:pic>
      <p:pic>
        <p:nvPicPr>
          <p:cNvPr id="10" name="Imagen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619999" y="2939759"/>
            <a:ext cx="738421" cy="900513"/>
          </a:xfrm>
          <a:prstGeom prst="rect">
            <a:avLst/>
          </a:prstGeom>
        </p:spPr>
      </p:pic>
      <p:pic>
        <p:nvPicPr>
          <p:cNvPr id="1026" name="Picture 2" descr="https://pixabay.com/static/uploads/photo/2013/04/01/10/55/prohibited-98614_960_720.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466667" y="2946940"/>
            <a:ext cx="1039265" cy="103926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pixabay.com/static/uploads/photo/2014/03/25/17/00/plus-297823_64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408575" y="1980955"/>
            <a:ext cx="422848" cy="42550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rhproperties.es/wp-content/uploads/2015/11/Documentos.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908139" y="4737585"/>
            <a:ext cx="710046" cy="4437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448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Principales tareas en Pronexo</a:t>
            </a:r>
            <a:endParaRPr lang="es-ES" dirty="0"/>
          </a:p>
        </p:txBody>
      </p:sp>
      <p:sp>
        <p:nvSpPr>
          <p:cNvPr id="3" name="Marcador de contenido 2"/>
          <p:cNvSpPr>
            <a:spLocks noGrp="1"/>
          </p:cNvSpPr>
          <p:nvPr>
            <p:ph idx="1"/>
          </p:nvPr>
        </p:nvSpPr>
        <p:spPr/>
        <p:txBody>
          <a:bodyPr/>
          <a:lstStyle/>
          <a:p>
            <a:r>
              <a:rPr lang="es-CL" sz="2400" u="sng" dirty="0">
                <a:hlinkClick r:id="rId2" action="ppaction://hlinksldjump"/>
              </a:rPr>
              <a:t>Configuración inicial</a:t>
            </a:r>
            <a:r>
              <a:rPr lang="es-CL" sz="2400" dirty="0"/>
              <a:t>: Configurar sus datos y usuarios que usarán la plataforma</a:t>
            </a:r>
          </a:p>
          <a:p>
            <a:pPr marL="0" indent="0">
              <a:buNone/>
            </a:pPr>
            <a:endParaRPr lang="es-CL" sz="1000" dirty="0"/>
          </a:p>
          <a:p>
            <a:pPr>
              <a:buFont typeface="+mj-lt"/>
              <a:buAutoNum type="arabicPeriod" startAt="2"/>
            </a:pPr>
            <a:r>
              <a:rPr lang="es-CL" sz="2400" u="sng" dirty="0">
                <a:hlinkClick r:id="rId3" action="ppaction://hlinksldjump"/>
              </a:rPr>
              <a:t>Trabajo sistemático</a:t>
            </a:r>
            <a:r>
              <a:rPr lang="es-CL" sz="2400" dirty="0"/>
              <a:t>: Cómo cargar sus trabajadores y los documentos que le solicita su mandante</a:t>
            </a:r>
          </a:p>
          <a:p>
            <a:pPr lvl="2"/>
            <a:r>
              <a:rPr lang="es-CL" dirty="0">
                <a:hlinkClick r:id="rId3" action="ppaction://hlinksldjump"/>
              </a:rPr>
              <a:t>Trabajadores</a:t>
            </a:r>
            <a:endParaRPr lang="es-CL" dirty="0"/>
          </a:p>
          <a:p>
            <a:pPr lvl="2"/>
            <a:r>
              <a:rPr lang="es-CL" dirty="0">
                <a:hlinkClick r:id="rId4" action="ppaction://hlinksldjump"/>
              </a:rPr>
              <a:t>Carga de documentos</a:t>
            </a:r>
            <a:endParaRPr lang="es-CL" dirty="0"/>
          </a:p>
          <a:p>
            <a:pPr lvl="2"/>
            <a:endParaRPr lang="es-CL" sz="1000" dirty="0"/>
          </a:p>
          <a:p>
            <a:pPr>
              <a:buAutoNum type="arabicPeriod" startAt="2"/>
            </a:pPr>
            <a:r>
              <a:rPr lang="es-CL" sz="2400" u="sng" dirty="0">
                <a:hlinkClick r:id="rId5" action="ppaction://hlinksldjump"/>
              </a:rPr>
              <a:t>Informes de uso recurrente</a:t>
            </a:r>
            <a:r>
              <a:rPr lang="es-CL" sz="2400" dirty="0"/>
              <a:t>: Poder revisar la documentación cargada en sus diferentes estados</a:t>
            </a:r>
          </a:p>
          <a:p>
            <a:pPr>
              <a:buAutoNum type="arabicPeriod" startAt="2"/>
            </a:pPr>
            <a:endParaRPr lang="es-CL" u="sng" dirty="0"/>
          </a:p>
          <a:p>
            <a:pPr>
              <a:buAutoNum type="arabicPeriod" startAt="2"/>
            </a:pPr>
            <a:endParaRPr lang="es-CL" u="sng" dirty="0"/>
          </a:p>
          <a:p>
            <a:pPr>
              <a:buAutoNum type="arabicPeriod" startAt="2"/>
            </a:pPr>
            <a:endParaRPr lang="es-CL" u="sng" dirty="0"/>
          </a:p>
          <a:p>
            <a:pPr>
              <a:buAutoNum type="arabicPeriod" startAt="2"/>
            </a:pPr>
            <a:endParaRPr lang="es-ES" dirty="0"/>
          </a:p>
        </p:txBody>
      </p:sp>
      <p:sp>
        <p:nvSpPr>
          <p:cNvPr id="4" name="Marcador de número de diapositiva 3"/>
          <p:cNvSpPr>
            <a:spLocks noGrp="1"/>
          </p:cNvSpPr>
          <p:nvPr>
            <p:ph type="sldNum" sz="quarter" idx="12"/>
          </p:nvPr>
        </p:nvSpPr>
        <p:spPr/>
        <p:txBody>
          <a:bodyPr/>
          <a:lstStyle/>
          <a:p>
            <a:fld id="{B434BDC8-7EB5-41AC-8B03-9053BD2620C3}" type="slidenum">
              <a:rPr lang="es-CL" smtClean="0"/>
              <a:pPr/>
              <a:t>12</a:t>
            </a:fld>
            <a:endParaRPr lang="es-CL" dirty="0"/>
          </a:p>
        </p:txBody>
      </p:sp>
    </p:spTree>
    <p:extLst>
      <p:ext uri="{BB962C8B-B14F-4D97-AF65-F5344CB8AC3E}">
        <p14:creationId xmlns:p14="http://schemas.microsoft.com/office/powerpoint/2010/main" val="7128890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solidFill>
                  <a:schemeClr val="tx2"/>
                </a:solidFill>
              </a:rPr>
              <a:t>Configuración inicial</a:t>
            </a:r>
          </a:p>
        </p:txBody>
      </p:sp>
      <p:sp>
        <p:nvSpPr>
          <p:cNvPr id="3" name="Marcador de texto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2"/>
          </p:nvPr>
        </p:nvSpPr>
        <p:spPr/>
        <p:txBody>
          <a:bodyPr/>
          <a:lstStyle/>
          <a:p>
            <a:fld id="{B434BDC8-7EB5-41AC-8B03-9053BD2620C3}" type="slidenum">
              <a:rPr lang="es-CL" smtClean="0"/>
              <a:pPr/>
              <a:t>13</a:t>
            </a:fld>
            <a:endParaRPr lang="es-CL" dirty="0"/>
          </a:p>
        </p:txBody>
      </p:sp>
    </p:spTree>
    <p:extLst>
      <p:ext uri="{BB962C8B-B14F-4D97-AF65-F5344CB8AC3E}">
        <p14:creationId xmlns:p14="http://schemas.microsoft.com/office/powerpoint/2010/main" val="1517621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u="sng" dirty="0"/>
              <a:t>Configuración inicial </a:t>
            </a:r>
            <a:r>
              <a:rPr lang="es-CL" dirty="0"/>
              <a:t>(1/2)</a:t>
            </a:r>
            <a:endParaRPr lang="es-ES" dirty="0"/>
          </a:p>
        </p:txBody>
      </p:sp>
      <p:sp>
        <p:nvSpPr>
          <p:cNvPr id="3" name="Marcador de contenido 2"/>
          <p:cNvSpPr>
            <a:spLocks noGrp="1"/>
          </p:cNvSpPr>
          <p:nvPr>
            <p:ph idx="1"/>
          </p:nvPr>
        </p:nvSpPr>
        <p:spPr/>
        <p:txBody>
          <a:bodyPr/>
          <a:lstStyle/>
          <a:p>
            <a:pPr marL="627063" indent="-441325">
              <a:buFont typeface="+mj-lt"/>
              <a:buAutoNum type="arabicPeriod"/>
            </a:pPr>
            <a:r>
              <a:rPr lang="es-CL" sz="2400" dirty="0"/>
              <a:t>Modificar los datos de su empresa</a:t>
            </a:r>
          </a:p>
          <a:p>
            <a:pPr marL="627063" indent="-441325">
              <a:buFont typeface="+mj-lt"/>
              <a:buAutoNum type="arabicPeriod"/>
            </a:pPr>
            <a:endParaRPr lang="es-CL" sz="1000" dirty="0"/>
          </a:p>
          <a:p>
            <a:pPr marL="627063" indent="-441325">
              <a:buFont typeface="+mj-lt"/>
              <a:buAutoNum type="arabicPeriod"/>
            </a:pPr>
            <a:r>
              <a:rPr lang="es-CL" sz="2400" dirty="0"/>
              <a:t>Creación de usuarios </a:t>
            </a:r>
            <a:r>
              <a:rPr lang="es-CL" sz="2400" i="1" dirty="0"/>
              <a:t>(Los que usarán la plataforma)</a:t>
            </a:r>
          </a:p>
          <a:p>
            <a:pPr marL="0" indent="0">
              <a:buNone/>
            </a:pPr>
            <a:endParaRPr lang="es-ES" dirty="0"/>
          </a:p>
        </p:txBody>
      </p:sp>
      <p:sp>
        <p:nvSpPr>
          <p:cNvPr id="4" name="Marcador de número de diapositiva 3"/>
          <p:cNvSpPr>
            <a:spLocks noGrp="1"/>
          </p:cNvSpPr>
          <p:nvPr>
            <p:ph type="sldNum" sz="quarter" idx="12"/>
          </p:nvPr>
        </p:nvSpPr>
        <p:spPr/>
        <p:txBody>
          <a:bodyPr/>
          <a:lstStyle/>
          <a:p>
            <a:fld id="{B434BDC8-7EB5-41AC-8B03-9053BD2620C3}" type="slidenum">
              <a:rPr lang="es-CL" smtClean="0"/>
              <a:pPr/>
              <a:t>14</a:t>
            </a:fld>
            <a:endParaRPr lang="es-CL" dirty="0"/>
          </a:p>
        </p:txBody>
      </p:sp>
      <p:pic>
        <p:nvPicPr>
          <p:cNvPr id="1026" name="Picture 2" descr="http://isca.com.ve/web/wp-content/uploads/2015/07/Configuraciones-ADMINSTRACI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76256" y="4266616"/>
            <a:ext cx="2148173" cy="21481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09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CL" u="sng" dirty="0"/>
              <a:t>Configuración inicial </a:t>
            </a:r>
            <a:r>
              <a:rPr lang="es-CL" dirty="0"/>
              <a:t>(2/2)</a:t>
            </a:r>
            <a:endParaRPr lang="es-ES" dirty="0"/>
          </a:p>
        </p:txBody>
      </p:sp>
      <p:sp>
        <p:nvSpPr>
          <p:cNvPr id="3" name="2 Marcador de contenido"/>
          <p:cNvSpPr>
            <a:spLocks noGrp="1"/>
          </p:cNvSpPr>
          <p:nvPr>
            <p:ph idx="1"/>
          </p:nvPr>
        </p:nvSpPr>
        <p:spPr/>
        <p:txBody>
          <a:bodyPr>
            <a:normAutofit/>
          </a:bodyPr>
          <a:lstStyle/>
          <a:p>
            <a:pPr lvl="0"/>
            <a:r>
              <a:rPr lang="es-ES" sz="2000" dirty="0"/>
              <a:t>Vaya a la pestaña MI EMPRESA</a:t>
            </a:r>
          </a:p>
          <a:p>
            <a:pPr lvl="0"/>
            <a:r>
              <a:rPr lang="es-ES" sz="2000" dirty="0"/>
              <a:t>Sitúese  en la sección DETALLE DE CONTRATISTA</a:t>
            </a:r>
          </a:p>
          <a:p>
            <a:pPr lvl="0"/>
            <a:r>
              <a:rPr lang="es-ES" sz="2000" dirty="0"/>
              <a:t>Haga clic en el enlace </a:t>
            </a:r>
            <a:r>
              <a:rPr lang="es-ES" sz="2000" u="sng" dirty="0"/>
              <a:t>Modificar</a:t>
            </a:r>
            <a:r>
              <a:rPr lang="es-ES" sz="2000" dirty="0"/>
              <a:t> ubicado en la parte superior derecha de su pantalla</a:t>
            </a:r>
          </a:p>
          <a:p>
            <a:pPr lvl="0"/>
            <a:r>
              <a:rPr lang="es-ES" sz="2000" dirty="0"/>
              <a:t>Complete los datos del formulario</a:t>
            </a:r>
          </a:p>
          <a:p>
            <a:pPr lvl="0"/>
            <a:r>
              <a:rPr lang="es-ES" sz="2000" dirty="0"/>
              <a:t>Presione el botón GUARDAR</a:t>
            </a:r>
          </a:p>
        </p:txBody>
      </p:sp>
      <p:sp>
        <p:nvSpPr>
          <p:cNvPr id="8" name="7 Marcador de número de diapositiva"/>
          <p:cNvSpPr>
            <a:spLocks noGrp="1"/>
          </p:cNvSpPr>
          <p:nvPr>
            <p:ph type="sldNum" sz="quarter" idx="12"/>
          </p:nvPr>
        </p:nvSpPr>
        <p:spPr/>
        <p:txBody>
          <a:bodyPr/>
          <a:lstStyle/>
          <a:p>
            <a:fld id="{B434BDC8-7EB5-41AC-8B03-9053BD2620C3}" type="slidenum">
              <a:rPr lang="es-CL" smtClean="0"/>
              <a:pPr/>
              <a:t>15</a:t>
            </a:fld>
            <a:endParaRPr lang="es-CL" dirty="0"/>
          </a:p>
        </p:txBody>
      </p:sp>
      <p:sp>
        <p:nvSpPr>
          <p:cNvPr id="4" name="3 Marcador de contenido"/>
          <p:cNvSpPr>
            <a:spLocks noGrp="1"/>
          </p:cNvSpPr>
          <p:nvPr>
            <p:ph sz="quarter" idx="14"/>
          </p:nvPr>
        </p:nvSpPr>
        <p:spPr/>
        <p:txBody>
          <a:bodyPr anchor="ctr" anchorCtr="0">
            <a:noAutofit/>
          </a:bodyPr>
          <a:lstStyle/>
          <a:p>
            <a:pPr lvl="0"/>
            <a:r>
              <a:rPr lang="es-CL" sz="1800" dirty="0"/>
              <a:t>VERIFICAR LOS DATOS DE SU EMPRESA</a:t>
            </a:r>
          </a:p>
        </p:txBody>
      </p:sp>
      <p:sp>
        <p:nvSpPr>
          <p:cNvPr id="5" name="4 Marcador de contenido"/>
          <p:cNvSpPr>
            <a:spLocks noGrp="1"/>
          </p:cNvSpPr>
          <p:nvPr>
            <p:ph sz="quarter" idx="15"/>
          </p:nvPr>
        </p:nvSpPr>
        <p:spPr/>
        <p:txBody>
          <a:bodyPr anchor="ctr" anchorCtr="0">
            <a:noAutofit/>
          </a:bodyPr>
          <a:lstStyle/>
          <a:p>
            <a:r>
              <a:rPr lang="es-CL" sz="1800" dirty="0"/>
              <a:t>CREACIÓN DE USUARIOS</a:t>
            </a:r>
          </a:p>
        </p:txBody>
      </p:sp>
      <p:sp>
        <p:nvSpPr>
          <p:cNvPr id="6" name="5 Marcador de contenido"/>
          <p:cNvSpPr>
            <a:spLocks noGrp="1"/>
          </p:cNvSpPr>
          <p:nvPr>
            <p:ph idx="16"/>
          </p:nvPr>
        </p:nvSpPr>
        <p:spPr/>
        <p:txBody>
          <a:bodyPr>
            <a:normAutofit/>
          </a:bodyPr>
          <a:lstStyle/>
          <a:p>
            <a:r>
              <a:rPr lang="es-ES" sz="2000" dirty="0"/>
              <a:t>Vaya a la pestaña MI EMPRESA</a:t>
            </a:r>
          </a:p>
          <a:p>
            <a:r>
              <a:rPr lang="es-ES" sz="2000" dirty="0"/>
              <a:t>Sitúese en la sección USUARIOS</a:t>
            </a:r>
          </a:p>
          <a:p>
            <a:r>
              <a:rPr lang="es-ES" sz="2000" dirty="0"/>
              <a:t>Haga clic en el enlace </a:t>
            </a:r>
            <a:r>
              <a:rPr lang="es-ES" sz="2000" u="sng" dirty="0"/>
              <a:t>Nuevo usuario</a:t>
            </a:r>
            <a:r>
              <a:rPr lang="es-ES" sz="2000" dirty="0"/>
              <a:t> que se encuentra a mano derecha</a:t>
            </a:r>
            <a:endParaRPr lang="es-ES" sz="2000" u="sng" dirty="0"/>
          </a:p>
          <a:p>
            <a:pPr lvl="0"/>
            <a:r>
              <a:rPr lang="es-ES" sz="2000" dirty="0"/>
              <a:t>Complete los datos del formulario</a:t>
            </a:r>
          </a:p>
          <a:p>
            <a:pPr lvl="0"/>
            <a:r>
              <a:rPr lang="es-ES" sz="2000" dirty="0"/>
              <a:t>Presione el botón GUARDAR</a:t>
            </a:r>
          </a:p>
        </p:txBody>
      </p:sp>
    </p:spTree>
    <p:extLst>
      <p:ext uri="{BB962C8B-B14F-4D97-AF65-F5344CB8AC3E}">
        <p14:creationId xmlns:p14="http://schemas.microsoft.com/office/powerpoint/2010/main" val="276608897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dirty="0">
                <a:solidFill>
                  <a:schemeClr val="tx2"/>
                </a:solidFill>
              </a:rPr>
              <a:t>Trabajo sistemático: Trabajadores</a:t>
            </a:r>
            <a:endParaRPr lang="es-ES" dirty="0">
              <a:solidFill>
                <a:schemeClr val="tx2"/>
              </a:solidFill>
            </a:endParaRPr>
          </a:p>
        </p:txBody>
      </p:sp>
      <p:sp>
        <p:nvSpPr>
          <p:cNvPr id="4" name="Marcador de número de diapositiva 3"/>
          <p:cNvSpPr>
            <a:spLocks noGrp="1"/>
          </p:cNvSpPr>
          <p:nvPr>
            <p:ph type="sldNum" sz="quarter" idx="12"/>
          </p:nvPr>
        </p:nvSpPr>
        <p:spPr/>
        <p:txBody>
          <a:bodyPr/>
          <a:lstStyle/>
          <a:p>
            <a:fld id="{B434BDC8-7EB5-41AC-8B03-9053BD2620C3}" type="slidenum">
              <a:rPr lang="es-CL" smtClean="0"/>
              <a:pPr/>
              <a:t>16</a:t>
            </a:fld>
            <a:endParaRPr lang="es-CL" dirty="0"/>
          </a:p>
        </p:txBody>
      </p:sp>
    </p:spTree>
    <p:extLst>
      <p:ext uri="{BB962C8B-B14F-4D97-AF65-F5344CB8AC3E}">
        <p14:creationId xmlns:p14="http://schemas.microsoft.com/office/powerpoint/2010/main" val="7294898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2800" dirty="0"/>
              <a:t>Trabajo sistemático: Trabajadores (1/11)</a:t>
            </a:r>
            <a:endParaRPr lang="es-ES" sz="2800" dirty="0"/>
          </a:p>
        </p:txBody>
      </p:sp>
      <p:sp>
        <p:nvSpPr>
          <p:cNvPr id="3" name="Marcador de contenido 2"/>
          <p:cNvSpPr>
            <a:spLocks noGrp="1"/>
          </p:cNvSpPr>
          <p:nvPr>
            <p:ph idx="1"/>
          </p:nvPr>
        </p:nvSpPr>
        <p:spPr/>
        <p:txBody>
          <a:bodyPr>
            <a:normAutofit fontScale="92500" lnSpcReduction="20000"/>
          </a:bodyPr>
          <a:lstStyle/>
          <a:p>
            <a:pPr marL="0" indent="0">
              <a:spcBef>
                <a:spcPts val="1800"/>
              </a:spcBef>
              <a:buNone/>
            </a:pPr>
            <a:r>
              <a:rPr lang="es-CL" sz="2400" dirty="0"/>
              <a:t>Durante la configuración inicial, Ud. deseará cargar la nómina de trabajadores en los distintos servicios de sus clientes.</a:t>
            </a:r>
          </a:p>
          <a:p>
            <a:pPr marL="0" indent="0">
              <a:spcAft>
                <a:spcPts val="1200"/>
              </a:spcAft>
              <a:buNone/>
            </a:pPr>
            <a:r>
              <a:rPr lang="es-CL" sz="2400" dirty="0"/>
              <a:t>Para ello puede usar los procedimientos:</a:t>
            </a:r>
          </a:p>
          <a:p>
            <a:pPr marL="627063" indent="-449263">
              <a:buFont typeface="+mj-lt"/>
              <a:buAutoNum type="arabicPeriod"/>
            </a:pPr>
            <a:r>
              <a:rPr lang="es-CL" sz="2400" dirty="0"/>
              <a:t>Crear sus trabajadores uno a uno</a:t>
            </a:r>
          </a:p>
          <a:p>
            <a:pPr marL="627063" indent="-449263">
              <a:buFont typeface="+mj-lt"/>
              <a:buAutoNum type="arabicPeriod"/>
            </a:pPr>
            <a:r>
              <a:rPr lang="es-CL" sz="2400" dirty="0"/>
              <a:t>Creación de trabajadores de forma masiva </a:t>
            </a:r>
            <a:r>
              <a:rPr lang="es-CL" sz="2400" i="1" dirty="0"/>
              <a:t>(Por Excel)</a:t>
            </a:r>
          </a:p>
          <a:p>
            <a:pPr marL="627063" indent="-449263">
              <a:buFont typeface="+mj-lt"/>
              <a:buAutoNum type="arabicPeriod"/>
            </a:pPr>
            <a:r>
              <a:rPr lang="es-CL" sz="2400" dirty="0"/>
              <a:t>Volver a asignar a un trabajador que trabajó anteriormente para su empresa</a:t>
            </a:r>
          </a:p>
          <a:p>
            <a:pPr marL="627063" indent="-449263">
              <a:buFont typeface="+mj-lt"/>
              <a:buAutoNum type="arabicPeriod"/>
            </a:pPr>
            <a:r>
              <a:rPr lang="es-CL" sz="2400" dirty="0"/>
              <a:t>Trasladar a un trabajador de un servicio a otro</a:t>
            </a:r>
          </a:p>
          <a:p>
            <a:pPr marL="627063" indent="-449263">
              <a:buFont typeface="+mj-lt"/>
              <a:buAutoNum type="arabicPeriod"/>
            </a:pPr>
            <a:r>
              <a:rPr lang="es-CL" sz="2400" dirty="0"/>
              <a:t>Asignar a un trabajador a más de un servicio</a:t>
            </a:r>
          </a:p>
          <a:p>
            <a:pPr marL="627063" indent="-449263">
              <a:buFont typeface="+mj-lt"/>
              <a:buAutoNum type="arabicPeriod"/>
            </a:pPr>
            <a:r>
              <a:rPr lang="es-CL" sz="2400" dirty="0"/>
              <a:t>Asignar un trabajador a más clientes</a:t>
            </a:r>
          </a:p>
          <a:p>
            <a:pPr marL="627063" indent="-449263">
              <a:buFont typeface="+mj-lt"/>
              <a:buAutoNum type="arabicPeriod"/>
            </a:pPr>
            <a:r>
              <a:rPr lang="es-CL" sz="2400" dirty="0"/>
              <a:t>Actualizar la nómina de trabajadores </a:t>
            </a:r>
            <a:r>
              <a:rPr lang="es-CL" sz="2400" i="1" dirty="0"/>
              <a:t>(Dar de </a:t>
            </a:r>
          </a:p>
          <a:p>
            <a:pPr marL="577850" lvl="1" indent="0">
              <a:buNone/>
            </a:pPr>
            <a:r>
              <a:rPr lang="es-CL" sz="2400" i="1" dirty="0"/>
              <a:t>baja a los trabajadores)</a:t>
            </a:r>
          </a:p>
          <a:p>
            <a:pPr marL="0" indent="0">
              <a:buNone/>
            </a:pPr>
            <a:endParaRPr lang="es-ES" dirty="0"/>
          </a:p>
        </p:txBody>
      </p:sp>
      <p:sp>
        <p:nvSpPr>
          <p:cNvPr id="4" name="Marcador de número de diapositiva 3"/>
          <p:cNvSpPr>
            <a:spLocks noGrp="1"/>
          </p:cNvSpPr>
          <p:nvPr>
            <p:ph type="sldNum" sz="quarter" idx="12"/>
          </p:nvPr>
        </p:nvSpPr>
        <p:spPr/>
        <p:txBody>
          <a:bodyPr/>
          <a:lstStyle/>
          <a:p>
            <a:fld id="{B434BDC8-7EB5-41AC-8B03-9053BD2620C3}" type="slidenum">
              <a:rPr lang="es-CL" smtClean="0"/>
              <a:pPr/>
              <a:t>17</a:t>
            </a:fld>
            <a:endParaRPr lang="es-CL" dirty="0"/>
          </a:p>
        </p:txBody>
      </p:sp>
      <p:pic>
        <p:nvPicPr>
          <p:cNvPr id="2052" name="Picture 4" descr="http://userscontent2.emaze.com/images/71b06c0c-2d34-44c2-8a02-9f5454e30881/cd86f358-8f3f-45f6-accf-2eaa17ed9e8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219" y="4842631"/>
            <a:ext cx="1944216" cy="14666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91731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771800" y="0"/>
            <a:ext cx="6120680" cy="764704"/>
          </a:xfrm>
        </p:spPr>
        <p:txBody>
          <a:bodyPr>
            <a:normAutofit/>
          </a:bodyPr>
          <a:lstStyle/>
          <a:p>
            <a:r>
              <a:rPr lang="es-ES" sz="2900" dirty="0"/>
              <a:t>Crear trabajadores uno a uno (2/11)</a:t>
            </a:r>
          </a:p>
        </p:txBody>
      </p:sp>
      <p:sp>
        <p:nvSpPr>
          <p:cNvPr id="3" name="2 Marcador de contenido"/>
          <p:cNvSpPr>
            <a:spLocks noGrp="1"/>
          </p:cNvSpPr>
          <p:nvPr>
            <p:ph idx="1"/>
          </p:nvPr>
        </p:nvSpPr>
        <p:spPr/>
        <p:txBody>
          <a:bodyPr>
            <a:normAutofit fontScale="92500" lnSpcReduction="10000"/>
          </a:bodyPr>
          <a:lstStyle/>
          <a:p>
            <a:pPr lvl="0"/>
            <a:r>
              <a:rPr lang="es-ES" sz="1800" dirty="0"/>
              <a:t>Sitúese  en la sección ACCIONES GENERALES </a:t>
            </a:r>
          </a:p>
          <a:p>
            <a:pPr lvl="0"/>
            <a:r>
              <a:rPr lang="es-ES" sz="1800" dirty="0"/>
              <a:t>Haga clic en el enlace </a:t>
            </a:r>
            <a:r>
              <a:rPr lang="es-ES" sz="1800" u="sng" dirty="0"/>
              <a:t>Crear trabajador</a:t>
            </a:r>
            <a:r>
              <a:rPr lang="es-ES" sz="1800" dirty="0"/>
              <a:t> </a:t>
            </a:r>
          </a:p>
          <a:p>
            <a:pPr lvl="0"/>
            <a:r>
              <a:rPr lang="es-ES" sz="1800" dirty="0"/>
              <a:t>Seleccione el nombre del CLIENTE donde quiere crear al trabajador </a:t>
            </a:r>
            <a:r>
              <a:rPr lang="es-ES" sz="1800" i="1" dirty="0"/>
              <a:t>(sólo si tiene mas de un cliente)</a:t>
            </a:r>
          </a:p>
          <a:p>
            <a:pPr lvl="0"/>
            <a:r>
              <a:rPr lang="es-ES" sz="1800" dirty="0"/>
              <a:t>Seleccione el nombre del SERVICIO donde quiere crear al trabajador </a:t>
            </a:r>
            <a:r>
              <a:rPr lang="es-ES" sz="1800" i="1" dirty="0"/>
              <a:t>(sólo si tiene mas de un servicio)</a:t>
            </a:r>
          </a:p>
          <a:p>
            <a:pPr lvl="0"/>
            <a:r>
              <a:rPr lang="es-ES" sz="1800" dirty="0"/>
              <a:t>Complete el formulario</a:t>
            </a:r>
          </a:p>
          <a:p>
            <a:pPr lvl="0"/>
            <a:r>
              <a:rPr lang="es-ES" sz="1800" dirty="0"/>
              <a:t>Seleccione el Perfil/Cargo del trabajador </a:t>
            </a:r>
            <a:r>
              <a:rPr lang="es-ES" sz="1800" i="1" dirty="0"/>
              <a:t>(Solo si estuviese la opción de seleccionar)</a:t>
            </a:r>
          </a:p>
          <a:p>
            <a:r>
              <a:rPr lang="es-ES" sz="1800" dirty="0"/>
              <a:t>Presione el botón GUARDAR</a:t>
            </a:r>
          </a:p>
        </p:txBody>
      </p:sp>
      <p:sp>
        <p:nvSpPr>
          <p:cNvPr id="7" name="6 Marcador de número de diapositiva"/>
          <p:cNvSpPr>
            <a:spLocks noGrp="1"/>
          </p:cNvSpPr>
          <p:nvPr>
            <p:ph type="sldNum" sz="quarter" idx="12"/>
          </p:nvPr>
        </p:nvSpPr>
        <p:spPr/>
        <p:txBody>
          <a:bodyPr/>
          <a:lstStyle/>
          <a:p>
            <a:fld id="{B434BDC8-7EB5-41AC-8B03-9053BD2620C3}" type="slidenum">
              <a:rPr lang="es-CL" smtClean="0"/>
              <a:pPr/>
              <a:t>18</a:t>
            </a:fld>
            <a:endParaRPr lang="es-CL" dirty="0"/>
          </a:p>
        </p:txBody>
      </p:sp>
      <p:sp>
        <p:nvSpPr>
          <p:cNvPr id="4" name="3 Marcador de contenido"/>
          <p:cNvSpPr>
            <a:spLocks noGrp="1"/>
          </p:cNvSpPr>
          <p:nvPr>
            <p:ph sz="quarter" idx="14"/>
          </p:nvPr>
        </p:nvSpPr>
        <p:spPr/>
        <p:txBody>
          <a:bodyPr>
            <a:normAutofit fontScale="92500" lnSpcReduction="10000"/>
          </a:bodyPr>
          <a:lstStyle/>
          <a:p>
            <a:pPr lvl="0"/>
            <a:r>
              <a:rPr lang="es-ES" dirty="0"/>
              <a:t>DESDE ACCIONES GENERALES</a:t>
            </a:r>
            <a:endParaRPr lang="es-CL" dirty="0"/>
          </a:p>
        </p:txBody>
      </p:sp>
      <p:sp>
        <p:nvSpPr>
          <p:cNvPr id="11" name="2 Marcador de contenido"/>
          <p:cNvSpPr>
            <a:spLocks noGrp="1"/>
          </p:cNvSpPr>
          <p:nvPr>
            <p:ph idx="1"/>
          </p:nvPr>
        </p:nvSpPr>
        <p:spPr>
          <a:xfrm>
            <a:off x="4993704" y="1700808"/>
            <a:ext cx="3898776" cy="4608512"/>
          </a:xfrm>
        </p:spPr>
        <p:txBody>
          <a:bodyPr>
            <a:normAutofit fontScale="92500" lnSpcReduction="20000"/>
          </a:bodyPr>
          <a:lstStyle/>
          <a:p>
            <a:pPr lvl="0"/>
            <a:r>
              <a:rPr lang="es-ES" sz="1800" dirty="0"/>
              <a:t>Vaya  a la pestaña  CLIENTES</a:t>
            </a:r>
          </a:p>
          <a:p>
            <a:pPr lvl="0"/>
            <a:r>
              <a:rPr lang="es-ES" sz="1800" dirty="0"/>
              <a:t>Haga clic en el </a:t>
            </a:r>
            <a:r>
              <a:rPr lang="es-ES" sz="1800" u="sng" dirty="0"/>
              <a:t>RUT</a:t>
            </a:r>
            <a:r>
              <a:rPr lang="es-ES" sz="1800" dirty="0"/>
              <a:t> de la empresa cliente</a:t>
            </a:r>
          </a:p>
          <a:p>
            <a:pPr lvl="0"/>
            <a:r>
              <a:rPr lang="es-ES" sz="1800" dirty="0"/>
              <a:t>Sitúese  en la sección SERVICIO</a:t>
            </a:r>
          </a:p>
          <a:p>
            <a:pPr lvl="0"/>
            <a:r>
              <a:rPr lang="es-ES" sz="1800" dirty="0"/>
              <a:t>Seleccione el nombre del </a:t>
            </a:r>
            <a:r>
              <a:rPr lang="es-ES" sz="1800" u="sng" dirty="0"/>
              <a:t>Servicio</a:t>
            </a:r>
            <a:r>
              <a:rPr lang="es-ES" sz="1800" dirty="0"/>
              <a:t> en el cual desea cargar trabajadores</a:t>
            </a:r>
            <a:endParaRPr lang="es-ES" sz="1800" u="sng" dirty="0"/>
          </a:p>
          <a:p>
            <a:pPr lvl="0"/>
            <a:r>
              <a:rPr lang="es-ES" sz="1800" dirty="0"/>
              <a:t>Haga clic en el enlace </a:t>
            </a:r>
            <a:r>
              <a:rPr lang="es-ES" sz="1800" u="sng" dirty="0"/>
              <a:t>Modificar</a:t>
            </a:r>
            <a:r>
              <a:rPr lang="es-ES" sz="1800" dirty="0"/>
              <a:t> que se encuentra a mano derecha</a:t>
            </a:r>
            <a:endParaRPr lang="es-ES" sz="1800" u="sng" dirty="0"/>
          </a:p>
          <a:p>
            <a:pPr lvl="0"/>
            <a:r>
              <a:rPr lang="es-ES" sz="1800" dirty="0"/>
              <a:t>Haga clic en el botón NUEVO TRABAJADOR</a:t>
            </a:r>
          </a:p>
          <a:p>
            <a:pPr lvl="0"/>
            <a:r>
              <a:rPr lang="es-ES" sz="1800" dirty="0"/>
              <a:t>Complete el formulario</a:t>
            </a:r>
          </a:p>
          <a:p>
            <a:r>
              <a:rPr lang="es-ES" sz="1800" dirty="0"/>
              <a:t>Seleccione el Perfil/Cargo del trabajador </a:t>
            </a:r>
            <a:r>
              <a:rPr lang="es-ES" sz="1800" i="1" dirty="0"/>
              <a:t>(Solo si estuviese la opción de seleccionar)</a:t>
            </a:r>
            <a:endParaRPr lang="es-ES" sz="1800" dirty="0"/>
          </a:p>
          <a:p>
            <a:r>
              <a:rPr lang="es-ES" sz="1800" dirty="0"/>
              <a:t>Presione el botón GUARDAR</a:t>
            </a:r>
          </a:p>
        </p:txBody>
      </p:sp>
      <p:sp>
        <p:nvSpPr>
          <p:cNvPr id="12" name="3 Marcador de contenido"/>
          <p:cNvSpPr>
            <a:spLocks noGrp="1"/>
          </p:cNvSpPr>
          <p:nvPr>
            <p:ph sz="quarter" idx="14"/>
          </p:nvPr>
        </p:nvSpPr>
        <p:spPr>
          <a:xfrm>
            <a:off x="5004048" y="1268413"/>
            <a:ext cx="3888432" cy="360362"/>
          </a:xfrm>
        </p:spPr>
        <p:txBody>
          <a:bodyPr>
            <a:normAutofit fontScale="92500" lnSpcReduction="10000"/>
          </a:bodyPr>
          <a:lstStyle/>
          <a:p>
            <a:pPr lvl="0"/>
            <a:r>
              <a:rPr lang="es-ES" dirty="0"/>
              <a:t>DESDE UN SERVICIO</a:t>
            </a:r>
            <a:endParaRPr lang="es-CL" dirty="0"/>
          </a:p>
        </p:txBody>
      </p:sp>
    </p:spTree>
    <p:extLst>
      <p:ext uri="{BB962C8B-B14F-4D97-AF65-F5344CB8AC3E}">
        <p14:creationId xmlns:p14="http://schemas.microsoft.com/office/powerpoint/2010/main" val="52108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rmAutofit fontScale="90000"/>
          </a:bodyPr>
          <a:lstStyle/>
          <a:p>
            <a:r>
              <a:rPr lang="es-ES" dirty="0"/>
              <a:t>Creación masiva de trabajadores (3/11)</a:t>
            </a:r>
          </a:p>
        </p:txBody>
      </p:sp>
      <p:sp>
        <p:nvSpPr>
          <p:cNvPr id="3" name="2 Marcador de contenido"/>
          <p:cNvSpPr>
            <a:spLocks noGrp="1"/>
          </p:cNvSpPr>
          <p:nvPr>
            <p:ph idx="1"/>
          </p:nvPr>
        </p:nvSpPr>
        <p:spPr>
          <a:xfrm>
            <a:off x="457200" y="1916237"/>
            <a:ext cx="3898776" cy="4608512"/>
          </a:xfrm>
        </p:spPr>
        <p:txBody>
          <a:bodyPr>
            <a:normAutofit fontScale="85000" lnSpcReduction="20000"/>
          </a:bodyPr>
          <a:lstStyle/>
          <a:p>
            <a:pPr marL="0" indent="0">
              <a:buNone/>
            </a:pPr>
            <a:r>
              <a:rPr lang="es-ES" dirty="0">
                <a:cs typeface="Segoe UI" pitchFamily="34" charset="0"/>
              </a:rPr>
              <a:t>Para cargar en forma masiva trabajadores al sistema, debe hacerlo en un archivo Excel con un formato predefinido, para obtener el archivo:</a:t>
            </a:r>
            <a:endParaRPr lang="es-CL" dirty="0">
              <a:cs typeface="Segoe UI" pitchFamily="34" charset="0"/>
            </a:endParaRPr>
          </a:p>
          <a:p>
            <a:pPr marL="342900" lvl="0" indent="-342900">
              <a:buFont typeface="+mj-lt"/>
              <a:buAutoNum type="arabicPeriod"/>
            </a:pPr>
            <a:r>
              <a:rPr lang="es-ES" dirty="0">
                <a:cs typeface="Segoe UI" pitchFamily="34" charset="0"/>
              </a:rPr>
              <a:t>Vaya a la </a:t>
            </a:r>
            <a:r>
              <a:rPr lang="es-CL" dirty="0">
                <a:cs typeface="Segoe UI" pitchFamily="34" charset="0"/>
              </a:rPr>
              <a:t>sección ACCIONES GENERALES</a:t>
            </a:r>
          </a:p>
          <a:p>
            <a:pPr lvl="0"/>
            <a:r>
              <a:rPr lang="es-ES" dirty="0"/>
              <a:t>Haga clic en el enlace </a:t>
            </a:r>
            <a:r>
              <a:rPr lang="es-ES" u="sng" dirty="0"/>
              <a:t>Crear trabajadores Excel</a:t>
            </a:r>
            <a:r>
              <a:rPr lang="es-ES" dirty="0"/>
              <a:t> </a:t>
            </a:r>
          </a:p>
          <a:p>
            <a:pPr lvl="0"/>
            <a:r>
              <a:rPr lang="es-ES" dirty="0"/>
              <a:t>Seleccione el nombre del CLIENTE donde quiere crear al trabajador (sólo tiene mas de un cliente)</a:t>
            </a:r>
          </a:p>
          <a:p>
            <a:pPr lvl="0"/>
            <a:r>
              <a:rPr lang="es-ES" dirty="0"/>
              <a:t>Seleccione el nombre del SERVICIO donde quiere crear al trabajador (sólo tiene mas de un cliente)</a:t>
            </a:r>
          </a:p>
          <a:p>
            <a:pPr marL="342900" lvl="0" indent="-342900">
              <a:buFont typeface="+mj-lt"/>
              <a:buAutoNum type="arabicPeriod"/>
            </a:pPr>
            <a:r>
              <a:rPr lang="es-ES" dirty="0">
                <a:cs typeface="Segoe UI" pitchFamily="34" charset="0"/>
              </a:rPr>
              <a:t>En la ventana que se despliega haga clic en el enlace </a:t>
            </a:r>
            <a:r>
              <a:rPr lang="es-ES" u="sng" dirty="0">
                <a:cs typeface="Segoe UI" pitchFamily="34" charset="0"/>
              </a:rPr>
              <a:t>Genérico</a:t>
            </a:r>
            <a:r>
              <a:rPr lang="es-ES" dirty="0">
                <a:cs typeface="Segoe UI" pitchFamily="34" charset="0"/>
              </a:rPr>
              <a:t>, situado en el costado </a:t>
            </a:r>
            <a:r>
              <a:rPr lang="es-ES" i="1" dirty="0">
                <a:cs typeface="Segoe UI" pitchFamily="34" charset="0"/>
              </a:rPr>
              <a:t>(En el caso de que el cliente tenga un Excel especial aparecerá en el mismo cuadro)</a:t>
            </a:r>
          </a:p>
          <a:p>
            <a:pPr marL="342900" lvl="0" indent="-342900">
              <a:buFont typeface="+mj-lt"/>
              <a:buAutoNum type="arabicPeriod"/>
            </a:pPr>
            <a:r>
              <a:rPr lang="es-CL" dirty="0">
                <a:cs typeface="Segoe UI" pitchFamily="34" charset="0"/>
              </a:rPr>
              <a:t>Guarde el archivo Excel en su computador</a:t>
            </a:r>
            <a:endParaRPr lang="es-ES" dirty="0">
              <a:cs typeface="Segoe UI" pitchFamily="34" charset="0"/>
            </a:endParaRPr>
          </a:p>
          <a:p>
            <a:pPr marL="342900" lvl="0" indent="-342900">
              <a:buFont typeface="+mj-lt"/>
              <a:buAutoNum type="arabicPeriod"/>
            </a:pPr>
            <a:r>
              <a:rPr lang="es-ES" dirty="0">
                <a:cs typeface="Segoe UI" pitchFamily="34" charset="0"/>
              </a:rPr>
              <a:t>Complete la información de los trabajadores </a:t>
            </a:r>
            <a:r>
              <a:rPr lang="es-ES" b="1" dirty="0">
                <a:cs typeface="Segoe UI" pitchFamily="34" charset="0"/>
              </a:rPr>
              <a:t>sin cambiar el formato del archivo</a:t>
            </a:r>
            <a:r>
              <a:rPr lang="es-ES" dirty="0">
                <a:cs typeface="Segoe UI" pitchFamily="34" charset="0"/>
              </a:rPr>
              <a:t>.</a:t>
            </a:r>
          </a:p>
          <a:p>
            <a:pPr marL="342900" lvl="0" indent="-342900">
              <a:buFont typeface="+mj-lt"/>
              <a:buAutoNum type="arabicPeriod"/>
            </a:pPr>
            <a:r>
              <a:rPr lang="es-ES" b="1" dirty="0">
                <a:cs typeface="Segoe UI" pitchFamily="34" charset="0"/>
              </a:rPr>
              <a:t>Guarde </a:t>
            </a:r>
            <a:r>
              <a:rPr lang="es-ES" dirty="0">
                <a:cs typeface="Segoe UI" pitchFamily="34" charset="0"/>
              </a:rPr>
              <a:t>el Excel para usarlo en la carga.</a:t>
            </a:r>
            <a:endParaRPr lang="es-ES" dirty="0">
              <a:solidFill>
                <a:schemeClr val="tx1"/>
              </a:solidFill>
              <a:latin typeface="Segoe UI" pitchFamily="34" charset="0"/>
              <a:cs typeface="Segoe UI" pitchFamily="34" charset="0"/>
            </a:endParaRPr>
          </a:p>
        </p:txBody>
      </p:sp>
      <p:sp>
        <p:nvSpPr>
          <p:cNvPr id="5" name="4 Marcador de número de diapositiva"/>
          <p:cNvSpPr>
            <a:spLocks noGrp="1"/>
          </p:cNvSpPr>
          <p:nvPr>
            <p:ph type="sldNum" sz="quarter" idx="12"/>
          </p:nvPr>
        </p:nvSpPr>
        <p:spPr/>
        <p:txBody>
          <a:bodyPr/>
          <a:lstStyle/>
          <a:p>
            <a:fld id="{B434BDC8-7EB5-41AC-8B03-9053BD2620C3}" type="slidenum">
              <a:rPr lang="es-CL" smtClean="0"/>
              <a:pPr/>
              <a:t>19</a:t>
            </a:fld>
            <a:endParaRPr lang="es-CL" dirty="0"/>
          </a:p>
        </p:txBody>
      </p:sp>
      <p:sp>
        <p:nvSpPr>
          <p:cNvPr id="4" name="3 Marcador de contenido"/>
          <p:cNvSpPr>
            <a:spLocks noGrp="1"/>
          </p:cNvSpPr>
          <p:nvPr>
            <p:ph sz="quarter" idx="14"/>
          </p:nvPr>
        </p:nvSpPr>
        <p:spPr>
          <a:xfrm>
            <a:off x="467544" y="1483842"/>
            <a:ext cx="3888432" cy="360362"/>
          </a:xfrm>
        </p:spPr>
        <p:txBody>
          <a:bodyPr>
            <a:normAutofit fontScale="92500" lnSpcReduction="10000"/>
          </a:bodyPr>
          <a:lstStyle/>
          <a:p>
            <a:pPr lvl="0"/>
            <a:r>
              <a:rPr lang="es-ES" dirty="0">
                <a:solidFill>
                  <a:schemeClr val="tx2"/>
                </a:solidFill>
              </a:rPr>
              <a:t>1. PREPARACIÓN DE ARCHIVO</a:t>
            </a:r>
          </a:p>
        </p:txBody>
      </p:sp>
      <p:sp>
        <p:nvSpPr>
          <p:cNvPr id="6" name="5 Marcador de contenido"/>
          <p:cNvSpPr>
            <a:spLocks noGrp="1"/>
          </p:cNvSpPr>
          <p:nvPr>
            <p:ph sz="quarter" idx="15"/>
          </p:nvPr>
        </p:nvSpPr>
        <p:spPr>
          <a:xfrm>
            <a:off x="4716016" y="1483842"/>
            <a:ext cx="3960440" cy="360362"/>
          </a:xfrm>
        </p:spPr>
        <p:txBody>
          <a:bodyPr>
            <a:normAutofit fontScale="92500" lnSpcReduction="10000"/>
          </a:bodyPr>
          <a:lstStyle/>
          <a:p>
            <a:r>
              <a:rPr lang="es-ES" dirty="0">
                <a:solidFill>
                  <a:schemeClr val="tx2"/>
                </a:solidFill>
              </a:rPr>
              <a:t>2. CARGA MASIVA DESDE EXCEL</a:t>
            </a:r>
          </a:p>
        </p:txBody>
      </p:sp>
      <p:sp>
        <p:nvSpPr>
          <p:cNvPr id="7" name="6 Marcador de contenido"/>
          <p:cNvSpPr>
            <a:spLocks noGrp="1"/>
          </p:cNvSpPr>
          <p:nvPr>
            <p:ph idx="16"/>
          </p:nvPr>
        </p:nvSpPr>
        <p:spPr>
          <a:xfrm>
            <a:off x="4716016" y="1916832"/>
            <a:ext cx="3898776" cy="4608512"/>
          </a:xfrm>
        </p:spPr>
        <p:txBody>
          <a:bodyPr>
            <a:normAutofit/>
          </a:bodyPr>
          <a:lstStyle/>
          <a:p>
            <a:pPr>
              <a:lnSpc>
                <a:spcPct val="124000"/>
              </a:lnSpc>
              <a:buFont typeface="+mj-lt"/>
              <a:buAutoNum type="arabicPeriod" startAt="10"/>
            </a:pPr>
            <a:r>
              <a:rPr lang="es-CL" dirty="0">
                <a:cs typeface="Segoe UI" pitchFamily="34" charset="0"/>
              </a:rPr>
              <a:t>Haga  clic en el botón EXAMINAR y subir el archivo Excel</a:t>
            </a:r>
          </a:p>
          <a:p>
            <a:pPr>
              <a:lnSpc>
                <a:spcPct val="124000"/>
              </a:lnSpc>
              <a:buFont typeface="+mj-lt"/>
              <a:buAutoNum type="arabicPeriod" startAt="10"/>
            </a:pPr>
            <a:r>
              <a:rPr lang="es-ES" dirty="0">
                <a:solidFill>
                  <a:srgbClr val="17375E"/>
                </a:solidFill>
                <a:cs typeface="Segoe UI" pitchFamily="34" charset="0"/>
              </a:rPr>
              <a:t>Presione el botón GUARDAR</a:t>
            </a:r>
          </a:p>
          <a:p>
            <a:pPr>
              <a:lnSpc>
                <a:spcPct val="124000"/>
              </a:lnSpc>
              <a:buFont typeface="+mj-lt"/>
              <a:buAutoNum type="arabicPeriod" startAt="10"/>
            </a:pPr>
            <a:r>
              <a:rPr lang="es-CL" dirty="0">
                <a:cs typeface="Segoe UI" pitchFamily="34" charset="0"/>
              </a:rPr>
              <a:t>Finalmente, para asociar los trabajadores recién cargados al servicio presione el botón GUARDAR </a:t>
            </a:r>
            <a:r>
              <a:rPr lang="es-ES" dirty="0">
                <a:cs typeface="Segoe UI" pitchFamily="34" charset="0"/>
              </a:rPr>
              <a:t>ubicado al final.</a:t>
            </a:r>
          </a:p>
        </p:txBody>
      </p:sp>
      <p:sp>
        <p:nvSpPr>
          <p:cNvPr id="8" name="7 CuadroTexto"/>
          <p:cNvSpPr txBox="1"/>
          <p:nvPr/>
        </p:nvSpPr>
        <p:spPr>
          <a:xfrm>
            <a:off x="395536" y="980728"/>
            <a:ext cx="8280920" cy="400110"/>
          </a:xfrm>
          <a:prstGeom prst="rect">
            <a:avLst/>
          </a:prstGeom>
          <a:noFill/>
        </p:spPr>
        <p:txBody>
          <a:bodyPr wrap="square" rtlCol="0">
            <a:spAutoFit/>
          </a:bodyPr>
          <a:lstStyle/>
          <a:p>
            <a:r>
              <a:rPr lang="es-CL" sz="2000" dirty="0">
                <a:solidFill>
                  <a:schemeClr val="tx2">
                    <a:lumMod val="75000"/>
                  </a:schemeClr>
                </a:solidFill>
                <a:cs typeface="Segoe UI" pitchFamily="34" charset="0"/>
              </a:rPr>
              <a:t>La carga masiva de trabajadores se realiza en dos pasos</a:t>
            </a:r>
            <a:r>
              <a:rPr lang="es-CL" sz="2000" dirty="0"/>
              <a:t>:</a:t>
            </a:r>
          </a:p>
        </p:txBody>
      </p:sp>
    </p:spTree>
    <p:extLst>
      <p:ext uri="{BB962C8B-B14F-4D97-AF65-F5344CB8AC3E}">
        <p14:creationId xmlns:p14="http://schemas.microsoft.com/office/powerpoint/2010/main" val="1911684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16 Título"/>
          <p:cNvSpPr>
            <a:spLocks noGrp="1"/>
          </p:cNvSpPr>
          <p:nvPr>
            <p:ph type="title"/>
          </p:nvPr>
        </p:nvSpPr>
        <p:spPr/>
        <p:txBody>
          <a:bodyPr/>
          <a:lstStyle/>
          <a:p>
            <a:r>
              <a:rPr lang="es-CL" dirty="0"/>
              <a:t>¿Qué es Pronexo?</a:t>
            </a:r>
          </a:p>
        </p:txBody>
      </p:sp>
      <p:pic>
        <p:nvPicPr>
          <p:cNvPr id="14" name="6 Imagen" descr="Pagina de entrada.bmp"/>
          <p:cNvPicPr/>
          <p:nvPr/>
        </p:nvPicPr>
        <p:blipFill>
          <a:blip r:embed="rId3" cstate="print"/>
          <a:stretch>
            <a:fillRect/>
          </a:stretch>
        </p:blipFill>
        <p:spPr>
          <a:xfrm>
            <a:off x="5220072" y="1147440"/>
            <a:ext cx="3349898" cy="1940114"/>
          </a:xfrm>
          <a:prstGeom prst="rect">
            <a:avLst/>
          </a:prstGeom>
          <a:effectLst>
            <a:outerShdw blurRad="50800" dist="38100" dir="2700000" algn="tl" rotWithShape="0">
              <a:prstClr val="black">
                <a:alpha val="40000"/>
              </a:prstClr>
            </a:outerShdw>
          </a:effectLst>
        </p:spPr>
      </p:pic>
      <p:sp>
        <p:nvSpPr>
          <p:cNvPr id="8" name="2 Marcador de número de diapositiva"/>
          <p:cNvSpPr>
            <a:spLocks noGrp="1"/>
          </p:cNvSpPr>
          <p:nvPr>
            <p:ph type="sldNum" sz="quarter" idx="12"/>
          </p:nvPr>
        </p:nvSpPr>
        <p:spPr>
          <a:xfrm>
            <a:off x="6553200" y="6520259"/>
            <a:ext cx="2133600" cy="365125"/>
          </a:xfrm>
        </p:spPr>
        <p:txBody>
          <a:bodyPr/>
          <a:lstStyle/>
          <a:p>
            <a:fld id="{B434BDC8-7EB5-41AC-8B03-9053BD2620C3}" type="slidenum">
              <a:rPr lang="es-CL" smtClean="0"/>
              <a:pPr/>
              <a:t>2</a:t>
            </a:fld>
            <a:endParaRPr lang="es-CL" dirty="0"/>
          </a:p>
        </p:txBody>
      </p:sp>
      <p:graphicFrame>
        <p:nvGraphicFramePr>
          <p:cNvPr id="2" name="Diagrama 1"/>
          <p:cNvGraphicFramePr/>
          <p:nvPr>
            <p:extLst/>
          </p:nvPr>
        </p:nvGraphicFramePr>
        <p:xfrm>
          <a:off x="612134" y="2695282"/>
          <a:ext cx="3238185" cy="34772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2 Marcador de contenido"/>
          <p:cNvSpPr txBox="1">
            <a:spLocks/>
          </p:cNvSpPr>
          <p:nvPr/>
        </p:nvSpPr>
        <p:spPr>
          <a:xfrm>
            <a:off x="576236" y="1368584"/>
            <a:ext cx="4392488" cy="1097865"/>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24000"/>
              </a:lnSpc>
              <a:spcBef>
                <a:spcPts val="0"/>
              </a:spcBef>
              <a:spcAft>
                <a:spcPts val="1200"/>
              </a:spcAft>
              <a:buFont typeface="Arial" pitchFamily="34" charset="0"/>
              <a:buNone/>
            </a:pPr>
            <a:r>
              <a:rPr lang="es-ES" sz="1800" b="1" dirty="0">
                <a:solidFill>
                  <a:srgbClr val="17375E"/>
                </a:solidFill>
              </a:rPr>
              <a:t>PRONEXO </a:t>
            </a:r>
            <a:r>
              <a:rPr lang="es-ES" sz="1800" dirty="0">
                <a:solidFill>
                  <a:srgbClr val="17375E"/>
                </a:solidFill>
              </a:rPr>
              <a:t>entrega a sus clientes una solución integral para el </a:t>
            </a:r>
            <a:r>
              <a:rPr lang="es-ES" sz="1800" b="1" dirty="0">
                <a:solidFill>
                  <a:srgbClr val="17375E"/>
                </a:solidFill>
              </a:rPr>
              <a:t>control de contratistas</a:t>
            </a:r>
            <a:r>
              <a:rPr lang="es-ES" sz="1800" dirty="0">
                <a:solidFill>
                  <a:srgbClr val="17375E"/>
                </a:solidFill>
              </a:rPr>
              <a:t> basada en: </a:t>
            </a:r>
          </a:p>
        </p:txBody>
      </p:sp>
      <p:grpSp>
        <p:nvGrpSpPr>
          <p:cNvPr id="10" name="Grupo 9"/>
          <p:cNvGrpSpPr/>
          <p:nvPr/>
        </p:nvGrpSpPr>
        <p:grpSpPr>
          <a:xfrm>
            <a:off x="4217403" y="3495856"/>
            <a:ext cx="4777317" cy="2585518"/>
            <a:chOff x="4271149" y="3788652"/>
            <a:chExt cx="4777317" cy="2585518"/>
          </a:xfrm>
        </p:grpSpPr>
        <p:sp>
          <p:nvSpPr>
            <p:cNvPr id="7" name="2 Marcador de contenido"/>
            <p:cNvSpPr txBox="1">
              <a:spLocks/>
            </p:cNvSpPr>
            <p:nvPr/>
          </p:nvSpPr>
          <p:spPr>
            <a:xfrm>
              <a:off x="4555230" y="3788652"/>
              <a:ext cx="4493236" cy="2439129"/>
            </a:xfrm>
            <a:prstGeom prst="rect">
              <a:avLst/>
            </a:prstGeom>
            <a:noFill/>
          </p:spPr>
          <p:txBody>
            <a:bodyPr vert="horz" wrap="square" lIns="91440" tIns="45720" rIns="91440" bIns="45720" rtlCol="0">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31800" lvl="1" indent="-342900">
                <a:spcBef>
                  <a:spcPts val="0"/>
                </a:spcBef>
                <a:spcAft>
                  <a:spcPts val="1200"/>
                </a:spcAft>
                <a:buFont typeface="+mj-lt"/>
                <a:buAutoNum type="arabicPeriod"/>
              </a:pPr>
              <a:r>
                <a:rPr lang="es-CL" sz="1800" dirty="0">
                  <a:solidFill>
                    <a:srgbClr val="17375E"/>
                  </a:solidFill>
                </a:rPr>
                <a:t>Reducir el riesgo de la subcontratación</a:t>
              </a:r>
              <a:endParaRPr lang="es-ES" sz="1800" dirty="0">
                <a:solidFill>
                  <a:srgbClr val="17375E"/>
                </a:solidFill>
              </a:endParaRPr>
            </a:p>
            <a:p>
              <a:pPr marL="431800" lvl="1" indent="-342900">
                <a:spcBef>
                  <a:spcPts val="0"/>
                </a:spcBef>
                <a:spcAft>
                  <a:spcPts val="1200"/>
                </a:spcAft>
                <a:buFont typeface="+mj-lt"/>
                <a:buAutoNum type="arabicPeriod"/>
              </a:pPr>
              <a:r>
                <a:rPr lang="es-ES" sz="1800" dirty="0">
                  <a:solidFill>
                    <a:srgbClr val="17375E"/>
                  </a:solidFill>
                </a:rPr>
                <a:t>Facilitar el cumplimiento de la Ley 20.123 </a:t>
              </a:r>
              <a:r>
                <a:rPr lang="es-ES" sz="1400" i="1" dirty="0">
                  <a:solidFill>
                    <a:srgbClr val="17375E"/>
                  </a:solidFill>
                </a:rPr>
                <a:t>(Ley de Subcontratación)</a:t>
              </a:r>
            </a:p>
            <a:p>
              <a:pPr marL="431800" lvl="1" indent="-342900">
                <a:spcBef>
                  <a:spcPts val="0"/>
                </a:spcBef>
                <a:spcAft>
                  <a:spcPts val="300"/>
                </a:spcAft>
                <a:buFont typeface="+mj-lt"/>
                <a:buAutoNum type="arabicPeriod"/>
              </a:pPr>
              <a:r>
                <a:rPr lang="es-CL" sz="1800" dirty="0">
                  <a:solidFill>
                    <a:srgbClr val="17375E"/>
                  </a:solidFill>
                </a:rPr>
                <a:t>mejorar los procesos de trabajo</a:t>
              </a:r>
            </a:p>
            <a:p>
              <a:pPr marL="831850" lvl="2" indent="-342900">
                <a:spcBef>
                  <a:spcPts val="0"/>
                </a:spcBef>
                <a:spcAft>
                  <a:spcPts val="600"/>
                </a:spcAft>
              </a:pPr>
              <a:r>
                <a:rPr lang="es-CL" sz="1600" dirty="0">
                  <a:solidFill>
                    <a:srgbClr val="17375E"/>
                  </a:solidFill>
                </a:rPr>
                <a:t>mayor eficiencia </a:t>
              </a:r>
            </a:p>
            <a:p>
              <a:pPr marL="831850" lvl="2" indent="-342900">
                <a:spcBef>
                  <a:spcPts val="0"/>
                </a:spcBef>
                <a:spcAft>
                  <a:spcPts val="600"/>
                </a:spcAft>
              </a:pPr>
              <a:r>
                <a:rPr lang="es-CL" sz="1600" dirty="0">
                  <a:solidFill>
                    <a:srgbClr val="17375E"/>
                  </a:solidFill>
                </a:rPr>
                <a:t>mejor trazabilidad</a:t>
              </a:r>
              <a:endParaRPr lang="es-ES" sz="1600" dirty="0">
                <a:solidFill>
                  <a:srgbClr val="17375E"/>
                </a:solidFill>
              </a:endParaRPr>
            </a:p>
            <a:p>
              <a:pPr marL="831850" lvl="2" indent="-342900">
                <a:spcBef>
                  <a:spcPts val="0"/>
                </a:spcBef>
                <a:spcAft>
                  <a:spcPts val="600"/>
                </a:spcAft>
              </a:pPr>
              <a:r>
                <a:rPr lang="es-ES" sz="1600" dirty="0">
                  <a:solidFill>
                    <a:srgbClr val="17375E"/>
                  </a:solidFill>
                </a:rPr>
                <a:t>mayor seguridad</a:t>
              </a:r>
            </a:p>
          </p:txBody>
        </p:sp>
        <p:sp>
          <p:nvSpPr>
            <p:cNvPr id="3" name="Abrir llave 2"/>
            <p:cNvSpPr/>
            <p:nvPr/>
          </p:nvSpPr>
          <p:spPr>
            <a:xfrm>
              <a:off x="4271149" y="3788652"/>
              <a:ext cx="284081" cy="2585518"/>
            </a:xfrm>
            <a:prstGeom prst="leftBrace">
              <a:avLst>
                <a:gd name="adj1" fmla="val 22258"/>
                <a:gd name="adj2" fmla="val 65385"/>
              </a:avLst>
            </a:prstGeom>
            <a:ln w="19050"/>
          </p:spPr>
          <p:style>
            <a:lnRef idx="2">
              <a:schemeClr val="accent1"/>
            </a:lnRef>
            <a:fillRef idx="0">
              <a:schemeClr val="accent1"/>
            </a:fillRef>
            <a:effectRef idx="1">
              <a:schemeClr val="accent1"/>
            </a:effectRef>
            <a:fontRef idx="minor">
              <a:schemeClr val="tx1"/>
            </a:fontRef>
          </p:style>
          <p:txBody>
            <a:bodyPr rtlCol="0" anchor="ctr"/>
            <a:lstStyle/>
            <a:p>
              <a:pPr algn="ctr"/>
              <a:endParaRPr lang="es-CL" dirty="0"/>
            </a:p>
          </p:txBody>
        </p:sp>
      </p:grpSp>
      <p:pic>
        <p:nvPicPr>
          <p:cNvPr id="16" name="Imagen 15">
            <a:extLst>
              <a:ext uri="{FF2B5EF4-FFF2-40B4-BE49-F238E27FC236}">
                <a16:creationId xmlns:a16="http://schemas.microsoft.com/office/drawing/2014/main" id="{DD7B98FF-3A86-4913-A09E-405FE184C99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363630" y="3296820"/>
            <a:ext cx="274000" cy="550472"/>
          </a:xfrm>
          <a:prstGeom prst="rect">
            <a:avLst/>
          </a:prstGeom>
        </p:spPr>
      </p:pic>
      <p:grpSp>
        <p:nvGrpSpPr>
          <p:cNvPr id="18" name="Grupo 17">
            <a:extLst>
              <a:ext uri="{FF2B5EF4-FFF2-40B4-BE49-F238E27FC236}">
                <a16:creationId xmlns:a16="http://schemas.microsoft.com/office/drawing/2014/main" id="{379FE0C5-57AC-4072-BA1B-31B09B719265}"/>
              </a:ext>
            </a:extLst>
          </p:cNvPr>
          <p:cNvGrpSpPr/>
          <p:nvPr/>
        </p:nvGrpSpPr>
        <p:grpSpPr>
          <a:xfrm>
            <a:off x="2862106" y="4157330"/>
            <a:ext cx="888735" cy="784108"/>
            <a:chOff x="4257447" y="3212987"/>
            <a:chExt cx="1827018" cy="1717818"/>
          </a:xfrm>
        </p:grpSpPr>
        <p:pic>
          <p:nvPicPr>
            <p:cNvPr id="19" name="Imagen 18">
              <a:extLst>
                <a:ext uri="{FF2B5EF4-FFF2-40B4-BE49-F238E27FC236}">
                  <a16:creationId xmlns:a16="http://schemas.microsoft.com/office/drawing/2014/main" id="{8A5A3BAF-461E-4A7F-A81A-C197C8E7B8FE}"/>
                </a:ext>
              </a:extLst>
            </p:cNvPr>
            <p:cNvPicPr>
              <a:picLocks noChangeAspect="1"/>
            </p:cNvPicPr>
            <p:nvPr/>
          </p:nvPicPr>
          <p:blipFill>
            <a:blip r:embed="rId10" cstate="print">
              <a:extLst>
                <a:ext uri="{28A0092B-C50C-407E-A947-70E740481C1C}">
                  <a14:useLocalDpi xmlns:a14="http://schemas.microsoft.com/office/drawing/2010/main" val="0"/>
                </a:ext>
                <a:ext uri="{837473B0-CC2E-450A-ABE3-18F120FF3D39}">
                  <a1611:picAttrSrcUrl xmlns:a1611="http://schemas.microsoft.com/office/drawing/2016/11/main" r:id="rId11"/>
                </a:ext>
              </a:extLst>
            </a:blip>
            <a:stretch>
              <a:fillRect/>
            </a:stretch>
          </p:blipFill>
          <p:spPr>
            <a:xfrm>
              <a:off x="4257447" y="3678745"/>
              <a:ext cx="1341118" cy="1252060"/>
            </a:xfrm>
            <a:prstGeom prst="rect">
              <a:avLst/>
            </a:prstGeom>
          </p:spPr>
        </p:pic>
        <p:pic>
          <p:nvPicPr>
            <p:cNvPr id="20" name="Imagen 19" descr="cid:image003.jpg@01D1EC08.F53A0990">
              <a:extLst>
                <a:ext uri="{FF2B5EF4-FFF2-40B4-BE49-F238E27FC236}">
                  <a16:creationId xmlns:a16="http://schemas.microsoft.com/office/drawing/2014/main" id="{C5DAB717-6A9F-4256-9915-C7939BB7FF90}"/>
                </a:ext>
              </a:extLst>
            </p:cNvPr>
            <p:cNvPicPr/>
            <p:nvPr/>
          </p:nvPicPr>
          <p:blipFill>
            <a:blip r:embed="rId12" r:link="rId1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060617" y="3212987"/>
              <a:ext cx="628015" cy="914400"/>
            </a:xfrm>
            <a:prstGeom prst="rect">
              <a:avLst/>
            </a:prstGeom>
            <a:noFill/>
            <a:ln>
              <a:noFill/>
            </a:ln>
          </p:spPr>
        </p:pic>
        <p:pic>
          <p:nvPicPr>
            <p:cNvPr id="21" name="Imagen 20" descr="cid:image004.jpg@01D34D00.248C4E70">
              <a:extLst>
                <a:ext uri="{FF2B5EF4-FFF2-40B4-BE49-F238E27FC236}">
                  <a16:creationId xmlns:a16="http://schemas.microsoft.com/office/drawing/2014/main" id="{5E1B8231-228C-4561-B249-14A41DD8205B}"/>
                </a:ext>
              </a:extLst>
            </p:cNvPr>
            <p:cNvPicPr/>
            <p:nvPr/>
          </p:nvPicPr>
          <p:blipFill rotWithShape="1">
            <a:blip r:embed="rId14" r:link="rId15">
              <a:clrChange>
                <a:clrFrom>
                  <a:srgbClr val="FFFFFF"/>
                </a:clrFrom>
                <a:clrTo>
                  <a:srgbClr val="FFFFFF">
                    <a:alpha val="0"/>
                  </a:srgbClr>
                </a:clrTo>
              </a:clrChange>
              <a:extLst>
                <a:ext uri="{28A0092B-C50C-407E-A947-70E740481C1C}">
                  <a14:useLocalDpi xmlns:a14="http://schemas.microsoft.com/office/drawing/2010/main" val="0"/>
                </a:ext>
              </a:extLst>
            </a:blip>
            <a:srcRect l="13843" r="18645"/>
            <a:stretch>
              <a:fillRect/>
            </a:stretch>
          </p:blipFill>
          <p:spPr bwMode="auto">
            <a:xfrm>
              <a:off x="5640635" y="3547771"/>
              <a:ext cx="443830" cy="925245"/>
            </a:xfrm>
            <a:prstGeom prst="rect">
              <a:avLst/>
            </a:prstGeom>
            <a:noFill/>
            <a:ln>
              <a:noFill/>
            </a:ln>
          </p:spPr>
        </p:pic>
      </p:grpSp>
    </p:spTree>
    <p:extLst>
      <p:ext uri="{BB962C8B-B14F-4D97-AF65-F5344CB8AC3E}">
        <p14:creationId xmlns:p14="http://schemas.microsoft.com/office/powerpoint/2010/main" val="175017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2" presetClass="entr" presetSubtype="2"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1+#ppt_w/2"/>
                                          </p:val>
                                        </p:tav>
                                        <p:tav tm="100000">
                                          <p:val>
                                            <p:strVal val="#ppt_x"/>
                                          </p:val>
                                        </p:tav>
                                      </p:tavLst>
                                    </p:anim>
                                    <p:anim calcmode="lin" valueType="num">
                                      <p:cBhvr additive="base">
                                        <p:cTn id="22"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267744" y="-5680"/>
            <a:ext cx="6876256" cy="770384"/>
          </a:xfrm>
        </p:spPr>
        <p:txBody>
          <a:bodyPr>
            <a:noAutofit/>
          </a:bodyPr>
          <a:lstStyle/>
          <a:p>
            <a:r>
              <a:rPr lang="es-CL" sz="2400" dirty="0"/>
              <a:t>Reactivar un trabajador que ya presto servicios anteriormente en la empresa (4/11)</a:t>
            </a:r>
            <a:endParaRPr lang="es-ES" sz="2400" dirty="0"/>
          </a:p>
        </p:txBody>
      </p:sp>
      <p:sp>
        <p:nvSpPr>
          <p:cNvPr id="3" name="2 Marcador de contenido"/>
          <p:cNvSpPr>
            <a:spLocks noGrp="1"/>
          </p:cNvSpPr>
          <p:nvPr>
            <p:ph idx="1"/>
          </p:nvPr>
        </p:nvSpPr>
        <p:spPr>
          <a:xfrm>
            <a:off x="457200" y="1700808"/>
            <a:ext cx="5266928" cy="4608512"/>
          </a:xfrm>
        </p:spPr>
        <p:txBody>
          <a:bodyPr>
            <a:normAutofit fontScale="92500"/>
          </a:bodyPr>
          <a:lstStyle/>
          <a:p>
            <a:pPr lvl="0"/>
            <a:r>
              <a:rPr lang="es-ES" sz="1800" dirty="0"/>
              <a:t>Vaya  a la pestaña  CLIENTES</a:t>
            </a:r>
          </a:p>
          <a:p>
            <a:pPr lvl="0"/>
            <a:r>
              <a:rPr lang="es-ES" sz="1800" dirty="0"/>
              <a:t>Haga clic en el RUT de la empresa cliente</a:t>
            </a:r>
          </a:p>
          <a:p>
            <a:pPr lvl="0"/>
            <a:r>
              <a:rPr lang="es-ES" sz="1800" dirty="0"/>
              <a:t>Sitúese  en la sección SERVICIO</a:t>
            </a:r>
          </a:p>
          <a:p>
            <a:pPr lvl="0"/>
            <a:r>
              <a:rPr lang="es-ES" sz="1800" dirty="0"/>
              <a:t>Seleccione el nombre del </a:t>
            </a:r>
            <a:r>
              <a:rPr lang="es-ES" sz="1800" u="sng" dirty="0"/>
              <a:t>Servicio</a:t>
            </a:r>
            <a:r>
              <a:rPr lang="es-ES" sz="1800" dirty="0"/>
              <a:t> en el cual desea cargar trabajadores</a:t>
            </a:r>
            <a:endParaRPr lang="es-ES" sz="1800" u="sng" dirty="0"/>
          </a:p>
          <a:p>
            <a:pPr lvl="0"/>
            <a:r>
              <a:rPr lang="es-ES" sz="1800" dirty="0"/>
              <a:t>Haga clic en el enlace </a:t>
            </a:r>
            <a:r>
              <a:rPr lang="es-ES" sz="1800" u="sng" dirty="0"/>
              <a:t>Modificar</a:t>
            </a:r>
            <a:r>
              <a:rPr lang="es-ES" sz="1800" dirty="0"/>
              <a:t> que se encuentra a mano derecha</a:t>
            </a:r>
            <a:endParaRPr lang="es-ES" sz="1800" u="sng" dirty="0"/>
          </a:p>
          <a:p>
            <a:pPr lvl="0"/>
            <a:r>
              <a:rPr lang="es-ES" sz="1800" dirty="0"/>
              <a:t>Sitúese  en la sección </a:t>
            </a:r>
            <a:r>
              <a:rPr lang="es-CL" sz="1800" dirty="0"/>
              <a:t>SELECCIONE LOS TRABAJADORES ASOCIADOS AL SERVICIO</a:t>
            </a:r>
          </a:p>
          <a:p>
            <a:pPr lvl="0"/>
            <a:r>
              <a:rPr lang="es-ES" sz="1800" dirty="0"/>
              <a:t>Seleccione </a:t>
            </a:r>
            <a:r>
              <a:rPr lang="es-CL" sz="1800" u="sng" dirty="0"/>
              <a:t>Alguna vez fueron asignados a un servicio</a:t>
            </a:r>
          </a:p>
          <a:p>
            <a:pPr lvl="0"/>
            <a:r>
              <a:rPr lang="es-ES" sz="1800" dirty="0"/>
              <a:t>Seleccione a los trabajadores que desea agregar al servicio</a:t>
            </a:r>
            <a:endParaRPr lang="es-CL" sz="1800" u="sng" dirty="0"/>
          </a:p>
          <a:p>
            <a:r>
              <a:rPr lang="es-ES" sz="1800" dirty="0"/>
              <a:t>Presione el botón GUARDAR</a:t>
            </a:r>
          </a:p>
        </p:txBody>
      </p:sp>
      <p:sp>
        <p:nvSpPr>
          <p:cNvPr id="7" name="6 Marcador de número de diapositiva"/>
          <p:cNvSpPr>
            <a:spLocks noGrp="1"/>
          </p:cNvSpPr>
          <p:nvPr>
            <p:ph type="sldNum" sz="quarter" idx="12"/>
          </p:nvPr>
        </p:nvSpPr>
        <p:spPr/>
        <p:txBody>
          <a:bodyPr/>
          <a:lstStyle/>
          <a:p>
            <a:fld id="{B434BDC8-7EB5-41AC-8B03-9053BD2620C3}" type="slidenum">
              <a:rPr lang="es-CL" smtClean="0"/>
              <a:pPr/>
              <a:t>20</a:t>
            </a:fld>
            <a:endParaRPr lang="es-CL" dirty="0"/>
          </a:p>
        </p:txBody>
      </p:sp>
      <p:sp>
        <p:nvSpPr>
          <p:cNvPr id="4" name="3 Marcador de contenido"/>
          <p:cNvSpPr>
            <a:spLocks noGrp="1"/>
          </p:cNvSpPr>
          <p:nvPr>
            <p:ph sz="quarter" idx="14"/>
          </p:nvPr>
        </p:nvSpPr>
        <p:spPr>
          <a:xfrm>
            <a:off x="467544" y="1268413"/>
            <a:ext cx="8219256" cy="360362"/>
          </a:xfrm>
        </p:spPr>
        <p:txBody>
          <a:bodyPr>
            <a:normAutofit fontScale="92500" lnSpcReduction="10000"/>
          </a:bodyPr>
          <a:lstStyle/>
          <a:p>
            <a:r>
              <a:rPr lang="es-ES" dirty="0"/>
              <a:t>Agregar un trabajador que ya prestó servicios anteriormente en la empresa </a:t>
            </a:r>
          </a:p>
        </p:txBody>
      </p:sp>
    </p:spTree>
    <p:extLst>
      <p:ext uri="{BB962C8B-B14F-4D97-AF65-F5344CB8AC3E}">
        <p14:creationId xmlns:p14="http://schemas.microsoft.com/office/powerpoint/2010/main" val="20139623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267744" y="8607"/>
            <a:ext cx="6876256" cy="756097"/>
          </a:xfrm>
        </p:spPr>
        <p:txBody>
          <a:bodyPr>
            <a:normAutofit fontScale="90000"/>
          </a:bodyPr>
          <a:lstStyle/>
          <a:p>
            <a:r>
              <a:rPr lang="es-CL" sz="2400" dirty="0"/>
              <a:t>Trasladar a un trabajador de un servicio a otro</a:t>
            </a:r>
            <a:br>
              <a:rPr lang="es-CL" sz="2400" dirty="0"/>
            </a:br>
            <a:r>
              <a:rPr lang="es-CL" sz="2400" dirty="0"/>
              <a:t>(5/11)</a:t>
            </a:r>
            <a:endParaRPr lang="es-ES" sz="2400" dirty="0"/>
          </a:p>
        </p:txBody>
      </p:sp>
      <p:sp>
        <p:nvSpPr>
          <p:cNvPr id="3" name="2 Marcador de contenido"/>
          <p:cNvSpPr>
            <a:spLocks noGrp="1"/>
          </p:cNvSpPr>
          <p:nvPr>
            <p:ph idx="1"/>
          </p:nvPr>
        </p:nvSpPr>
        <p:spPr>
          <a:xfrm>
            <a:off x="457200" y="1700808"/>
            <a:ext cx="5266928" cy="4608512"/>
          </a:xfrm>
        </p:spPr>
        <p:txBody>
          <a:bodyPr>
            <a:normAutofit/>
          </a:bodyPr>
          <a:lstStyle/>
          <a:p>
            <a:pPr lvl="0"/>
            <a:r>
              <a:rPr lang="es-ES" sz="1800" dirty="0"/>
              <a:t>Vaya  a la pestaña  CLIENTES</a:t>
            </a:r>
          </a:p>
          <a:p>
            <a:pPr lvl="0"/>
            <a:r>
              <a:rPr lang="es-ES" sz="1800" dirty="0"/>
              <a:t>Haga clic en el RUT de la empresa cliente</a:t>
            </a:r>
          </a:p>
          <a:p>
            <a:pPr lvl="0"/>
            <a:r>
              <a:rPr lang="es-ES" sz="1800" dirty="0"/>
              <a:t>Sitúese  en la sección SERVICIO</a:t>
            </a:r>
          </a:p>
          <a:p>
            <a:r>
              <a:rPr lang="es-ES" sz="1800" dirty="0"/>
              <a:t>Haga clic en el enlace </a:t>
            </a:r>
            <a:r>
              <a:rPr lang="es-ES" sz="1800" u="sng" dirty="0"/>
              <a:t>Traspaso de trabajadores</a:t>
            </a:r>
            <a:r>
              <a:rPr lang="es-ES" sz="1800" dirty="0"/>
              <a:t> que se encuentra a mano derecha</a:t>
            </a:r>
          </a:p>
          <a:p>
            <a:pPr lvl="0"/>
            <a:r>
              <a:rPr lang="es-ES" sz="1800" dirty="0"/>
              <a:t>Seleccione el nombre el </a:t>
            </a:r>
            <a:r>
              <a:rPr lang="es-ES" sz="1800" u="sng" dirty="0"/>
              <a:t>Servicio</a:t>
            </a:r>
            <a:r>
              <a:rPr lang="es-ES" sz="1800" dirty="0"/>
              <a:t> en el cual está el trabajador</a:t>
            </a:r>
          </a:p>
          <a:p>
            <a:r>
              <a:rPr lang="es-ES" sz="1800" dirty="0"/>
              <a:t>Seleccione el nombre el </a:t>
            </a:r>
            <a:r>
              <a:rPr lang="es-ES" sz="1800" u="sng" dirty="0"/>
              <a:t>Servicio</a:t>
            </a:r>
            <a:r>
              <a:rPr lang="es-ES" sz="1800" dirty="0"/>
              <a:t> en el cual será el destino</a:t>
            </a:r>
          </a:p>
          <a:p>
            <a:r>
              <a:rPr lang="es-ES" sz="1800" dirty="0"/>
              <a:t>Seleccione </a:t>
            </a:r>
            <a:r>
              <a:rPr lang="es-CL" sz="1800" dirty="0"/>
              <a:t>el o los trabajadores</a:t>
            </a:r>
            <a:endParaRPr lang="es-ES" sz="1800" u="sng" dirty="0"/>
          </a:p>
          <a:p>
            <a:r>
              <a:rPr lang="es-ES" sz="1800" dirty="0"/>
              <a:t>Presione el botón TRASPASAR TRABAJADORES</a:t>
            </a:r>
          </a:p>
        </p:txBody>
      </p:sp>
      <p:sp>
        <p:nvSpPr>
          <p:cNvPr id="7" name="6 Marcador de número de diapositiva"/>
          <p:cNvSpPr>
            <a:spLocks noGrp="1"/>
          </p:cNvSpPr>
          <p:nvPr>
            <p:ph type="sldNum" sz="quarter" idx="12"/>
          </p:nvPr>
        </p:nvSpPr>
        <p:spPr/>
        <p:txBody>
          <a:bodyPr/>
          <a:lstStyle/>
          <a:p>
            <a:fld id="{B434BDC8-7EB5-41AC-8B03-9053BD2620C3}" type="slidenum">
              <a:rPr lang="es-CL" smtClean="0"/>
              <a:pPr/>
              <a:t>21</a:t>
            </a:fld>
            <a:endParaRPr lang="es-CL" dirty="0"/>
          </a:p>
        </p:txBody>
      </p:sp>
      <p:sp>
        <p:nvSpPr>
          <p:cNvPr id="4" name="3 Marcador de contenido"/>
          <p:cNvSpPr>
            <a:spLocks noGrp="1"/>
          </p:cNvSpPr>
          <p:nvPr>
            <p:ph sz="quarter" idx="14"/>
          </p:nvPr>
        </p:nvSpPr>
        <p:spPr>
          <a:xfrm>
            <a:off x="467544" y="1268413"/>
            <a:ext cx="5256584" cy="360362"/>
          </a:xfrm>
        </p:spPr>
        <p:txBody>
          <a:bodyPr>
            <a:normAutofit fontScale="92500" lnSpcReduction="10000"/>
          </a:bodyPr>
          <a:lstStyle/>
          <a:p>
            <a:r>
              <a:rPr lang="es-CL" dirty="0"/>
              <a:t>Trasladar a un trabajador a más de un servicio</a:t>
            </a:r>
            <a:endParaRPr lang="es-ES" dirty="0"/>
          </a:p>
        </p:txBody>
      </p:sp>
    </p:spTree>
    <p:extLst>
      <p:ext uri="{BB962C8B-B14F-4D97-AF65-F5344CB8AC3E}">
        <p14:creationId xmlns:p14="http://schemas.microsoft.com/office/powerpoint/2010/main" val="19119098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519772" y="8607"/>
            <a:ext cx="6408712" cy="756097"/>
          </a:xfrm>
        </p:spPr>
        <p:txBody>
          <a:bodyPr>
            <a:normAutofit fontScale="90000"/>
          </a:bodyPr>
          <a:lstStyle/>
          <a:p>
            <a:r>
              <a:rPr lang="es-CL" sz="2400" dirty="0"/>
              <a:t>Asignar a un trabajador a más de un servicio (6/11)</a:t>
            </a:r>
            <a:endParaRPr lang="es-ES" sz="2400" dirty="0"/>
          </a:p>
        </p:txBody>
      </p:sp>
      <p:sp>
        <p:nvSpPr>
          <p:cNvPr id="3" name="2 Marcador de contenido"/>
          <p:cNvSpPr>
            <a:spLocks noGrp="1"/>
          </p:cNvSpPr>
          <p:nvPr>
            <p:ph idx="1"/>
          </p:nvPr>
        </p:nvSpPr>
        <p:spPr>
          <a:xfrm>
            <a:off x="457200" y="1700808"/>
            <a:ext cx="5266928" cy="4608512"/>
          </a:xfrm>
        </p:spPr>
        <p:txBody>
          <a:bodyPr>
            <a:normAutofit lnSpcReduction="10000"/>
          </a:bodyPr>
          <a:lstStyle/>
          <a:p>
            <a:pPr lvl="0"/>
            <a:r>
              <a:rPr lang="es-ES" sz="1800" dirty="0"/>
              <a:t>Vaya  a la pestaña  CLIENTES</a:t>
            </a:r>
          </a:p>
          <a:p>
            <a:pPr lvl="0"/>
            <a:r>
              <a:rPr lang="es-ES" sz="1800" dirty="0"/>
              <a:t>Haga clic en el RUT de la empresa cliente</a:t>
            </a:r>
          </a:p>
          <a:p>
            <a:pPr lvl="0"/>
            <a:r>
              <a:rPr lang="es-ES" sz="1800" dirty="0"/>
              <a:t>Sitúese  en la sección SERVICIO</a:t>
            </a:r>
          </a:p>
          <a:p>
            <a:pPr lvl="0"/>
            <a:r>
              <a:rPr lang="es-ES" sz="1800" dirty="0"/>
              <a:t>Seleccione el nombre del </a:t>
            </a:r>
            <a:r>
              <a:rPr lang="es-ES" sz="1800" u="sng" dirty="0"/>
              <a:t>Servicio</a:t>
            </a:r>
            <a:r>
              <a:rPr lang="es-ES" sz="1800" dirty="0"/>
              <a:t> en el cual desea cargar trabajadores</a:t>
            </a:r>
            <a:endParaRPr lang="es-ES" sz="1800" u="sng" dirty="0"/>
          </a:p>
          <a:p>
            <a:pPr lvl="0"/>
            <a:r>
              <a:rPr lang="es-ES" sz="1800" dirty="0"/>
              <a:t>Haga clic en el enlace </a:t>
            </a:r>
            <a:r>
              <a:rPr lang="es-ES" sz="1800" u="sng" dirty="0"/>
              <a:t>Modificar</a:t>
            </a:r>
            <a:r>
              <a:rPr lang="es-ES" sz="1800" dirty="0"/>
              <a:t> que se encuentra a mano derecha</a:t>
            </a:r>
            <a:endParaRPr lang="es-ES" sz="1800" u="sng" dirty="0"/>
          </a:p>
          <a:p>
            <a:pPr lvl="0"/>
            <a:r>
              <a:rPr lang="es-ES" sz="1800" dirty="0"/>
              <a:t>Sitúese  en la sección </a:t>
            </a:r>
            <a:r>
              <a:rPr lang="es-CL" sz="1800" dirty="0"/>
              <a:t>SELECCIONE LOS TRABAJADORES ASOCIADOS AL SERVICIO</a:t>
            </a:r>
          </a:p>
          <a:p>
            <a:pPr lvl="0"/>
            <a:r>
              <a:rPr lang="es-ES" sz="1800" dirty="0"/>
              <a:t>Seleccione </a:t>
            </a:r>
            <a:r>
              <a:rPr lang="es-CL" sz="1800" u="sng" dirty="0"/>
              <a:t>Asignados en otros servicios</a:t>
            </a:r>
          </a:p>
          <a:p>
            <a:pPr lvl="0"/>
            <a:r>
              <a:rPr lang="es-ES" sz="1800" dirty="0"/>
              <a:t>Seleccione a los trabajadores que desea agregar al servicio (aparecerán en blanco o gris).</a:t>
            </a:r>
            <a:endParaRPr lang="es-CL" sz="1800" u="sng" dirty="0"/>
          </a:p>
          <a:p>
            <a:r>
              <a:rPr lang="es-ES" sz="1800" dirty="0"/>
              <a:t>Presione el botón GUARDAR</a:t>
            </a:r>
          </a:p>
        </p:txBody>
      </p:sp>
      <p:sp>
        <p:nvSpPr>
          <p:cNvPr id="7" name="6 Marcador de número de diapositiva"/>
          <p:cNvSpPr>
            <a:spLocks noGrp="1"/>
          </p:cNvSpPr>
          <p:nvPr>
            <p:ph type="sldNum" sz="quarter" idx="12"/>
          </p:nvPr>
        </p:nvSpPr>
        <p:spPr/>
        <p:txBody>
          <a:bodyPr/>
          <a:lstStyle/>
          <a:p>
            <a:fld id="{B434BDC8-7EB5-41AC-8B03-9053BD2620C3}" type="slidenum">
              <a:rPr lang="es-CL" smtClean="0"/>
              <a:pPr/>
              <a:t>22</a:t>
            </a:fld>
            <a:endParaRPr lang="es-CL" dirty="0"/>
          </a:p>
        </p:txBody>
      </p:sp>
      <p:sp>
        <p:nvSpPr>
          <p:cNvPr id="4" name="3 Marcador de contenido"/>
          <p:cNvSpPr>
            <a:spLocks noGrp="1"/>
          </p:cNvSpPr>
          <p:nvPr>
            <p:ph sz="quarter" idx="14"/>
          </p:nvPr>
        </p:nvSpPr>
        <p:spPr>
          <a:xfrm>
            <a:off x="467544" y="1268413"/>
            <a:ext cx="5256584" cy="360362"/>
          </a:xfrm>
        </p:spPr>
        <p:txBody>
          <a:bodyPr>
            <a:normAutofit fontScale="92500" lnSpcReduction="10000"/>
          </a:bodyPr>
          <a:lstStyle/>
          <a:p>
            <a:r>
              <a:rPr lang="es-CL" dirty="0"/>
              <a:t>Asignar a un trabajador a más de un servicio</a:t>
            </a:r>
            <a:endParaRPr lang="es-ES" dirty="0"/>
          </a:p>
        </p:txBody>
      </p:sp>
      <p:pic>
        <p:nvPicPr>
          <p:cNvPr id="6" name="Imagen 5" descr="Imagen que contiene captura de pantalla&#10;&#10;Descripción generada con confianza muy alta">
            <a:extLst>
              <a:ext uri="{FF2B5EF4-FFF2-40B4-BE49-F238E27FC236}">
                <a16:creationId xmlns:a16="http://schemas.microsoft.com/office/drawing/2014/main" id="{0E0437A7-2C59-4975-90C1-282B1C3036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1448" y="4113006"/>
            <a:ext cx="2934064" cy="1476581"/>
          </a:xfrm>
          <a:prstGeom prst="rect">
            <a:avLst/>
          </a:prstGeom>
        </p:spPr>
      </p:pic>
      <p:sp>
        <p:nvSpPr>
          <p:cNvPr id="8" name="Flecha: a la derecha 7">
            <a:extLst>
              <a:ext uri="{FF2B5EF4-FFF2-40B4-BE49-F238E27FC236}">
                <a16:creationId xmlns:a16="http://schemas.microsoft.com/office/drawing/2014/main" id="{CA132AA7-43C7-43B7-B655-1D59E61997F4}"/>
              </a:ext>
            </a:extLst>
          </p:cNvPr>
          <p:cNvSpPr/>
          <p:nvPr/>
        </p:nvSpPr>
        <p:spPr>
          <a:xfrm>
            <a:off x="4499993" y="4178172"/>
            <a:ext cx="1197512" cy="2048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
        <p:nvSpPr>
          <p:cNvPr id="9" name="Flecha: a la derecha 8">
            <a:extLst>
              <a:ext uri="{FF2B5EF4-FFF2-40B4-BE49-F238E27FC236}">
                <a16:creationId xmlns:a16="http://schemas.microsoft.com/office/drawing/2014/main" id="{96D40130-DB1C-4CD9-AA69-F7C736F9C7EF}"/>
              </a:ext>
            </a:extLst>
          </p:cNvPr>
          <p:cNvSpPr/>
          <p:nvPr/>
        </p:nvSpPr>
        <p:spPr>
          <a:xfrm>
            <a:off x="4644008" y="4851296"/>
            <a:ext cx="1584176" cy="2048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Tree>
    <p:extLst>
      <p:ext uri="{BB962C8B-B14F-4D97-AF65-F5344CB8AC3E}">
        <p14:creationId xmlns:p14="http://schemas.microsoft.com/office/powerpoint/2010/main" val="9407453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27784" y="44704"/>
            <a:ext cx="6264696" cy="720000"/>
          </a:xfrm>
        </p:spPr>
        <p:txBody>
          <a:bodyPr>
            <a:noAutofit/>
          </a:bodyPr>
          <a:lstStyle/>
          <a:p>
            <a:pPr marL="177800"/>
            <a:r>
              <a:rPr lang="es-CL" sz="2400" dirty="0"/>
              <a:t>Asignar un trabajador a más clientes (7/11)</a:t>
            </a:r>
            <a:endParaRPr lang="es-CL" sz="2800" dirty="0"/>
          </a:p>
        </p:txBody>
      </p:sp>
      <p:sp>
        <p:nvSpPr>
          <p:cNvPr id="3" name="Marcador de contenido 2"/>
          <p:cNvSpPr>
            <a:spLocks noGrp="1"/>
          </p:cNvSpPr>
          <p:nvPr>
            <p:ph idx="1"/>
          </p:nvPr>
        </p:nvSpPr>
        <p:spPr>
          <a:xfrm>
            <a:off x="457200" y="1857976"/>
            <a:ext cx="3898776" cy="4608512"/>
          </a:xfrm>
        </p:spPr>
        <p:txBody>
          <a:bodyPr/>
          <a:lstStyle/>
          <a:p>
            <a:pPr lvl="0"/>
            <a:r>
              <a:rPr lang="es-ES" dirty="0"/>
              <a:t>Vaya  a la pestaña  HERRAMIENTAS</a:t>
            </a:r>
          </a:p>
          <a:p>
            <a:r>
              <a:rPr lang="es-ES" dirty="0"/>
              <a:t>En la sección TRABAJADORES seleccione el </a:t>
            </a:r>
            <a:r>
              <a:rPr lang="es-ES" u="sng" dirty="0"/>
              <a:t>Asignar trabajadores a un cliente</a:t>
            </a:r>
          </a:p>
          <a:p>
            <a:pPr lvl="0"/>
            <a:r>
              <a:rPr lang="es-ES" dirty="0"/>
              <a:t>Puede filtrar el listado de trabajadores por RUT, Nombre, etc.</a:t>
            </a:r>
          </a:p>
          <a:p>
            <a:r>
              <a:rPr lang="es-ES" dirty="0"/>
              <a:t>Presione el botón BUSCAR</a:t>
            </a:r>
          </a:p>
          <a:p>
            <a:r>
              <a:rPr lang="es-ES" dirty="0"/>
              <a:t>Seleccione el CLIENTE al que agregará el  trabajador</a:t>
            </a:r>
          </a:p>
          <a:p>
            <a:r>
              <a:rPr lang="es-ES" dirty="0"/>
              <a:t>Seleccione el TRABAJADOR al costado izquierdo</a:t>
            </a:r>
          </a:p>
          <a:p>
            <a:r>
              <a:rPr lang="es-ES" dirty="0"/>
              <a:t>Presione el botón ASIGNAR SELECCIONADOS</a:t>
            </a:r>
          </a:p>
          <a:p>
            <a:endParaRPr lang="es-ES" dirty="0"/>
          </a:p>
          <a:p>
            <a:endParaRPr lang="es-ES" dirty="0"/>
          </a:p>
          <a:p>
            <a:endParaRPr lang="es-ES" dirty="0"/>
          </a:p>
          <a:p>
            <a:endParaRPr lang="es-ES" dirty="0"/>
          </a:p>
          <a:p>
            <a:pPr lvl="0"/>
            <a:endParaRPr lang="es-ES" dirty="0"/>
          </a:p>
          <a:p>
            <a:pPr lvl="0"/>
            <a:endParaRPr lang="es-ES" dirty="0"/>
          </a:p>
          <a:p>
            <a:endParaRPr lang="es-ES" u="sng" dirty="0"/>
          </a:p>
          <a:p>
            <a:endParaRPr lang="es-ES" dirty="0"/>
          </a:p>
          <a:p>
            <a:endParaRPr lang="es-ES" dirty="0"/>
          </a:p>
        </p:txBody>
      </p:sp>
      <p:sp>
        <p:nvSpPr>
          <p:cNvPr id="4" name="Marcador de número de diapositiva 3"/>
          <p:cNvSpPr>
            <a:spLocks noGrp="1"/>
          </p:cNvSpPr>
          <p:nvPr>
            <p:ph type="sldNum" sz="quarter" idx="12"/>
          </p:nvPr>
        </p:nvSpPr>
        <p:spPr/>
        <p:txBody>
          <a:bodyPr/>
          <a:lstStyle/>
          <a:p>
            <a:fld id="{B434BDC8-7EB5-41AC-8B03-9053BD2620C3}" type="slidenum">
              <a:rPr lang="es-CL" smtClean="0"/>
              <a:pPr/>
              <a:t>23</a:t>
            </a:fld>
            <a:endParaRPr lang="es-CL" dirty="0"/>
          </a:p>
        </p:txBody>
      </p:sp>
      <p:sp>
        <p:nvSpPr>
          <p:cNvPr id="5" name="Marcador de contenido 4"/>
          <p:cNvSpPr>
            <a:spLocks noGrp="1"/>
          </p:cNvSpPr>
          <p:nvPr>
            <p:ph sz="quarter" idx="14"/>
          </p:nvPr>
        </p:nvSpPr>
        <p:spPr>
          <a:xfrm>
            <a:off x="467544" y="1425581"/>
            <a:ext cx="3888432" cy="360362"/>
          </a:xfrm>
        </p:spPr>
        <p:txBody>
          <a:bodyPr>
            <a:normAutofit fontScale="77500" lnSpcReduction="20000"/>
          </a:bodyPr>
          <a:lstStyle/>
          <a:p>
            <a:pPr marL="457200" indent="-457200">
              <a:buFont typeface="+mj-lt"/>
              <a:buAutoNum type="arabicPeriod"/>
            </a:pPr>
            <a:r>
              <a:rPr lang="es-CL" dirty="0"/>
              <a:t>Asignar un trabajador a más clientes</a:t>
            </a:r>
          </a:p>
        </p:txBody>
      </p:sp>
      <p:sp>
        <p:nvSpPr>
          <p:cNvPr id="6" name="Marcador de contenido 5"/>
          <p:cNvSpPr>
            <a:spLocks noGrp="1"/>
          </p:cNvSpPr>
          <p:nvPr>
            <p:ph sz="quarter" idx="15"/>
          </p:nvPr>
        </p:nvSpPr>
        <p:spPr>
          <a:xfrm>
            <a:off x="4716016" y="1425581"/>
            <a:ext cx="3960440" cy="360362"/>
          </a:xfrm>
        </p:spPr>
        <p:txBody>
          <a:bodyPr>
            <a:normAutofit/>
          </a:bodyPr>
          <a:lstStyle/>
          <a:p>
            <a:pPr marL="457200" indent="-457200">
              <a:buFont typeface="+mj-lt"/>
              <a:buAutoNum type="arabicPeriod" startAt="2"/>
            </a:pPr>
            <a:r>
              <a:rPr lang="es-ES" sz="1600" dirty="0"/>
              <a:t>Asignar el trabajador a un servicio</a:t>
            </a:r>
          </a:p>
        </p:txBody>
      </p:sp>
      <p:sp>
        <p:nvSpPr>
          <p:cNvPr id="7" name="Marcador de contenido 6"/>
          <p:cNvSpPr>
            <a:spLocks noGrp="1"/>
          </p:cNvSpPr>
          <p:nvPr>
            <p:ph idx="16"/>
          </p:nvPr>
        </p:nvSpPr>
        <p:spPr>
          <a:xfrm>
            <a:off x="4716016" y="1858571"/>
            <a:ext cx="3898776" cy="4608512"/>
          </a:xfrm>
        </p:spPr>
        <p:txBody>
          <a:bodyPr>
            <a:normAutofit lnSpcReduction="10000"/>
          </a:bodyPr>
          <a:lstStyle/>
          <a:p>
            <a:pPr lvl="0"/>
            <a:r>
              <a:rPr lang="es-ES" dirty="0"/>
              <a:t>Vaya  a la pestaña  CLIENTES</a:t>
            </a:r>
          </a:p>
          <a:p>
            <a:pPr lvl="0"/>
            <a:r>
              <a:rPr lang="es-ES" dirty="0"/>
              <a:t>Haga clic en el RUT de la empresa cliente</a:t>
            </a:r>
          </a:p>
          <a:p>
            <a:pPr lvl="0"/>
            <a:r>
              <a:rPr lang="es-ES" dirty="0"/>
              <a:t>Sitúese  en la sección SERVICIO</a:t>
            </a:r>
          </a:p>
          <a:p>
            <a:pPr lvl="0"/>
            <a:r>
              <a:rPr lang="es-ES" dirty="0"/>
              <a:t>Seleccione el nombre del </a:t>
            </a:r>
            <a:r>
              <a:rPr lang="es-ES" u="sng" dirty="0"/>
              <a:t>Servicio</a:t>
            </a:r>
            <a:r>
              <a:rPr lang="es-ES" dirty="0"/>
              <a:t> en el cual desea cargar trabajadores</a:t>
            </a:r>
            <a:endParaRPr lang="es-ES" u="sng" dirty="0"/>
          </a:p>
          <a:p>
            <a:pPr lvl="0"/>
            <a:r>
              <a:rPr lang="es-ES" dirty="0"/>
              <a:t>Haga clic en el enlace </a:t>
            </a:r>
            <a:r>
              <a:rPr lang="es-ES" u="sng" dirty="0"/>
              <a:t>Modificar</a:t>
            </a:r>
            <a:r>
              <a:rPr lang="es-ES" dirty="0"/>
              <a:t> que se encuentra a mano derecha</a:t>
            </a:r>
            <a:endParaRPr lang="es-ES" u="sng" dirty="0"/>
          </a:p>
          <a:p>
            <a:pPr lvl="0"/>
            <a:r>
              <a:rPr lang="es-ES" dirty="0"/>
              <a:t>Sitúese  en la sección </a:t>
            </a:r>
            <a:r>
              <a:rPr lang="es-CL" dirty="0"/>
              <a:t>SELECCIONE LOS TRABAJADORES ASOCIADOS AL SERVICIO</a:t>
            </a:r>
          </a:p>
          <a:p>
            <a:pPr lvl="0"/>
            <a:r>
              <a:rPr lang="es-ES" dirty="0"/>
              <a:t>Seleccione </a:t>
            </a:r>
            <a:r>
              <a:rPr lang="es-CL" u="sng" dirty="0"/>
              <a:t>Nunca han sido asignados a un servicio</a:t>
            </a:r>
          </a:p>
          <a:p>
            <a:pPr lvl="0"/>
            <a:r>
              <a:rPr lang="es-ES" dirty="0"/>
              <a:t>Seleccione a los trabajadores que desea agregar al </a:t>
            </a:r>
            <a:r>
              <a:rPr lang="es-CL" dirty="0"/>
              <a:t>servicio</a:t>
            </a:r>
            <a:endParaRPr lang="es-CL" u="sng" dirty="0"/>
          </a:p>
          <a:p>
            <a:r>
              <a:rPr lang="es-ES" dirty="0"/>
              <a:t>Presione el botón GUARDAR</a:t>
            </a:r>
          </a:p>
          <a:p>
            <a:pPr>
              <a:buFont typeface="Arial" panose="020B0604020202020204" pitchFamily="34" charset="0"/>
              <a:buChar char="•"/>
            </a:pPr>
            <a:endParaRPr lang="es-ES" dirty="0"/>
          </a:p>
        </p:txBody>
      </p:sp>
      <p:sp>
        <p:nvSpPr>
          <p:cNvPr id="8" name="CuadroTexto 7"/>
          <p:cNvSpPr txBox="1"/>
          <p:nvPr/>
        </p:nvSpPr>
        <p:spPr>
          <a:xfrm>
            <a:off x="424086" y="895087"/>
            <a:ext cx="6827318" cy="400110"/>
          </a:xfrm>
          <a:prstGeom prst="rect">
            <a:avLst/>
          </a:prstGeom>
          <a:noFill/>
        </p:spPr>
        <p:txBody>
          <a:bodyPr wrap="none" rtlCol="0">
            <a:spAutoFit/>
          </a:bodyPr>
          <a:lstStyle/>
          <a:p>
            <a:r>
              <a:rPr lang="es-ES" sz="2000" u="sng" dirty="0">
                <a:solidFill>
                  <a:schemeClr val="tx2">
                    <a:lumMod val="75000"/>
                  </a:schemeClr>
                </a:solidFill>
              </a:rPr>
              <a:t>Para realizar esta acción se deben realizar los siguientes pasos:</a:t>
            </a:r>
          </a:p>
        </p:txBody>
      </p:sp>
    </p:spTree>
    <p:extLst>
      <p:ext uri="{BB962C8B-B14F-4D97-AF65-F5344CB8AC3E}">
        <p14:creationId xmlns:p14="http://schemas.microsoft.com/office/powerpoint/2010/main" val="5831382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CL" sz="2400" dirty="0"/>
              <a:t>Mantener nómina de trabajadores (8/11)</a:t>
            </a:r>
          </a:p>
        </p:txBody>
      </p:sp>
      <p:sp>
        <p:nvSpPr>
          <p:cNvPr id="3" name="2 Marcador de contenido"/>
          <p:cNvSpPr>
            <a:spLocks noGrp="1"/>
          </p:cNvSpPr>
          <p:nvPr>
            <p:ph idx="1"/>
          </p:nvPr>
        </p:nvSpPr>
        <p:spPr>
          <a:xfrm>
            <a:off x="457200" y="1124744"/>
            <a:ext cx="8229600" cy="5040907"/>
          </a:xfrm>
        </p:spPr>
        <p:txBody>
          <a:bodyPr>
            <a:noAutofit/>
          </a:bodyPr>
          <a:lstStyle/>
          <a:p>
            <a:pPr marL="0" indent="0">
              <a:buNone/>
            </a:pPr>
            <a:r>
              <a:rPr lang="es-CL" sz="2000" dirty="0"/>
              <a:t>Una de las tareas importantes que Ud. deberá realizar sistemáticamente es ACTUALIZAR LA NÓMINA DE TRABAJADORES.</a:t>
            </a:r>
          </a:p>
          <a:p>
            <a:pPr marL="0" indent="0">
              <a:buNone/>
            </a:pPr>
            <a:r>
              <a:rPr lang="es-CL" sz="2000" dirty="0"/>
              <a:t>Para ello se realizan tres tipos de tareas:</a:t>
            </a:r>
          </a:p>
          <a:p>
            <a:pPr marL="514350" indent="-457200"/>
            <a:r>
              <a:rPr lang="es-CL" sz="2400" dirty="0"/>
              <a:t>Dar de baja a trabajadores en diferentes situaciones</a:t>
            </a:r>
          </a:p>
          <a:p>
            <a:pPr marL="800100" lvl="1" indent="-342900">
              <a:buFont typeface="+mj-lt"/>
              <a:buAutoNum type="arabicPeriod"/>
            </a:pPr>
            <a:r>
              <a:rPr lang="es-CL" sz="1800" dirty="0">
                <a:hlinkClick r:id="rId3" action="ppaction://hlinksldjump"/>
              </a:rPr>
              <a:t>Término de </a:t>
            </a:r>
            <a:r>
              <a:rPr lang="es-CL" sz="1800" u="sng" dirty="0">
                <a:hlinkClick r:id="rId3" action="ppaction://hlinksldjump"/>
              </a:rPr>
              <a:t>Contrato ( Art. 159, 160 y 161)</a:t>
            </a:r>
            <a:endParaRPr lang="es-CL" sz="1800" u="sng" dirty="0"/>
          </a:p>
          <a:p>
            <a:pPr marL="800100" lvl="1" indent="-342900">
              <a:buFont typeface="+mj-lt"/>
              <a:buAutoNum type="arabicPeriod"/>
            </a:pPr>
            <a:r>
              <a:rPr lang="es-CL" sz="1800" dirty="0">
                <a:hlinkClick r:id="rId4" action="ppaction://hlinksldjump"/>
              </a:rPr>
              <a:t>Desvinculación de mandante (Traslado de trabajador a otro mandante)</a:t>
            </a:r>
            <a:endParaRPr lang="es-CL" sz="1800" dirty="0"/>
          </a:p>
          <a:p>
            <a:pPr marL="800100" lvl="1" indent="-342900">
              <a:buFont typeface="+mj-lt"/>
              <a:buAutoNum type="arabicPeriod"/>
            </a:pPr>
            <a:r>
              <a:rPr lang="es-CL" sz="1800" dirty="0">
                <a:hlinkClick r:id="rId5" action="ppaction://hlinksldjump"/>
              </a:rPr>
              <a:t>Otros: Eliminar un trabajador creado por error en el sistema</a:t>
            </a:r>
            <a:endParaRPr lang="es-CL" sz="1800" dirty="0"/>
          </a:p>
          <a:p>
            <a:pPr lvl="1"/>
            <a:endParaRPr lang="es-CL" sz="1600" dirty="0"/>
          </a:p>
          <a:p>
            <a:pPr lvl="1"/>
            <a:endParaRPr lang="es-CL" sz="1600" dirty="0"/>
          </a:p>
          <a:p>
            <a:pPr lvl="1"/>
            <a:endParaRPr lang="es-CL" sz="1600" dirty="0"/>
          </a:p>
          <a:p>
            <a:pPr lvl="1"/>
            <a:endParaRPr lang="es-CL" sz="1600" dirty="0"/>
          </a:p>
          <a:p>
            <a:endParaRPr lang="es-CL" sz="2000" dirty="0"/>
          </a:p>
        </p:txBody>
      </p:sp>
      <p:sp>
        <p:nvSpPr>
          <p:cNvPr id="4" name="3 Marcador de número de diapositiva"/>
          <p:cNvSpPr>
            <a:spLocks noGrp="1"/>
          </p:cNvSpPr>
          <p:nvPr>
            <p:ph type="sldNum" sz="quarter" idx="12"/>
          </p:nvPr>
        </p:nvSpPr>
        <p:spPr/>
        <p:txBody>
          <a:bodyPr/>
          <a:lstStyle/>
          <a:p>
            <a:fld id="{B434BDC8-7EB5-41AC-8B03-9053BD2620C3}" type="slidenum">
              <a:rPr lang="es-CL" smtClean="0"/>
              <a:pPr/>
              <a:t>24</a:t>
            </a:fld>
            <a:endParaRPr lang="es-CL" dirty="0"/>
          </a:p>
        </p:txBody>
      </p:sp>
    </p:spTree>
    <p:extLst>
      <p:ext uri="{BB962C8B-B14F-4D97-AF65-F5344CB8AC3E}">
        <p14:creationId xmlns:p14="http://schemas.microsoft.com/office/powerpoint/2010/main" val="42459218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339752" y="44624"/>
            <a:ext cx="6624736" cy="720000"/>
          </a:xfrm>
        </p:spPr>
        <p:txBody>
          <a:bodyPr>
            <a:noAutofit/>
          </a:bodyPr>
          <a:lstStyle/>
          <a:p>
            <a:r>
              <a:rPr lang="es-ES" sz="2400" dirty="0"/>
              <a:t>Dar de baja por término de contrato de un trabajador de un contratista (9/11)</a:t>
            </a:r>
          </a:p>
        </p:txBody>
      </p:sp>
      <p:sp>
        <p:nvSpPr>
          <p:cNvPr id="3" name="2 Marcador de contenido"/>
          <p:cNvSpPr>
            <a:spLocks noGrp="1"/>
          </p:cNvSpPr>
          <p:nvPr>
            <p:ph idx="1"/>
          </p:nvPr>
        </p:nvSpPr>
        <p:spPr>
          <a:xfrm>
            <a:off x="457200" y="836712"/>
            <a:ext cx="8229600" cy="5472609"/>
          </a:xfrm>
        </p:spPr>
        <p:txBody>
          <a:bodyPr>
            <a:normAutofit lnSpcReduction="10000"/>
          </a:bodyPr>
          <a:lstStyle/>
          <a:p>
            <a:pPr lvl="0">
              <a:buFont typeface="+mj-lt"/>
              <a:buAutoNum type="arabicPeriod"/>
            </a:pPr>
            <a:r>
              <a:rPr lang="es-ES" sz="2000" dirty="0"/>
              <a:t>Sitúese  en la sección ACCIONES GENERALES.</a:t>
            </a:r>
          </a:p>
          <a:p>
            <a:pPr lvl="0">
              <a:buFont typeface="+mj-lt"/>
              <a:buAutoNum type="arabicPeriod"/>
            </a:pPr>
            <a:r>
              <a:rPr lang="es-ES" sz="2000" dirty="0"/>
              <a:t>Haga clic en el enlace </a:t>
            </a:r>
            <a:r>
              <a:rPr lang="es-ES" sz="2000" u="sng" dirty="0"/>
              <a:t>Dar de baja trabajadores.</a:t>
            </a:r>
          </a:p>
          <a:p>
            <a:pPr lvl="0">
              <a:buFont typeface="+mj-lt"/>
              <a:buAutoNum type="arabicPeriod"/>
            </a:pPr>
            <a:r>
              <a:rPr lang="es-ES" sz="2000" dirty="0"/>
              <a:t>Seleccione el RUT del trabajador que desea dar de baja.</a:t>
            </a:r>
          </a:p>
          <a:p>
            <a:pPr>
              <a:buFont typeface="+mj-lt"/>
              <a:buAutoNum type="arabicPeriod"/>
            </a:pPr>
            <a:r>
              <a:rPr lang="es-CL" sz="2000" dirty="0"/>
              <a:t>Seleccione el tipo de baja TÉRMINO DE CONTRATO (Recuerde que Ud. está dando de baja porque terminó la relación laboral del trabajador con su empresa por las causales legales 159, 160 y 161.).</a:t>
            </a:r>
          </a:p>
          <a:p>
            <a:pPr>
              <a:buFont typeface="+mj-lt"/>
              <a:buAutoNum type="arabicPeriod"/>
            </a:pPr>
            <a:r>
              <a:rPr lang="es-CL" sz="2000" dirty="0"/>
              <a:t>Ingrese un comentario en el campo </a:t>
            </a:r>
            <a:r>
              <a:rPr lang="es-CL" sz="2000" i="1" dirty="0"/>
              <a:t>Observación</a:t>
            </a:r>
            <a:r>
              <a:rPr lang="es-CL" sz="2000" dirty="0"/>
              <a:t>.</a:t>
            </a:r>
          </a:p>
          <a:p>
            <a:pPr lvl="0">
              <a:buFont typeface="+mj-lt"/>
              <a:buAutoNum type="arabicPeriod" startAt="8"/>
            </a:pPr>
            <a:r>
              <a:rPr lang="es-CL" sz="2000" dirty="0">
                <a:solidFill>
                  <a:srgbClr val="1F497D">
                    <a:lumMod val="75000"/>
                  </a:srgbClr>
                </a:solidFill>
              </a:rPr>
              <a:t>Seleccione el valor del campo </a:t>
            </a:r>
            <a:r>
              <a:rPr lang="es-CL" sz="2000" i="1" dirty="0">
                <a:solidFill>
                  <a:srgbClr val="1F497D">
                    <a:lumMod val="75000"/>
                  </a:srgbClr>
                </a:solidFill>
              </a:rPr>
              <a:t>Causa legal </a:t>
            </a:r>
            <a:r>
              <a:rPr lang="es-CL" sz="2000" dirty="0">
                <a:solidFill>
                  <a:srgbClr val="1F497D">
                    <a:lumMod val="75000"/>
                  </a:srgbClr>
                </a:solidFill>
              </a:rPr>
              <a:t>y marque la casilla donde se despliega la descripción de la causal elegida.</a:t>
            </a:r>
          </a:p>
          <a:p>
            <a:pPr lvl="0" algn="just">
              <a:buFont typeface="+mj-lt"/>
              <a:buAutoNum type="arabicPeriod" startAt="8"/>
            </a:pPr>
            <a:r>
              <a:rPr lang="es-CL" sz="2000" dirty="0">
                <a:solidFill>
                  <a:srgbClr val="1F497D">
                    <a:lumMod val="75000"/>
                  </a:srgbClr>
                </a:solidFill>
              </a:rPr>
              <a:t>En la sección DOCUMENTOS EXISTENTES se listan los documentos que pueden ser cargados para dar de baja.  Marque la solicitud que va a cargar en el cuadro. </a:t>
            </a:r>
          </a:p>
          <a:p>
            <a:pPr algn="just">
              <a:buFont typeface="+mj-lt"/>
              <a:buAutoNum type="arabicPeriod" startAt="8"/>
            </a:pPr>
            <a:r>
              <a:rPr lang="es-CL" sz="2000" dirty="0">
                <a:solidFill>
                  <a:srgbClr val="1F497D">
                    <a:lumMod val="75000"/>
                  </a:srgbClr>
                </a:solidFill>
              </a:rPr>
              <a:t>Haga clic en el botón DAR DE BAJA. La solicitud se generará automáticamente y estará disponible en ficha del trabajador o en la opción cargar documentos en el menú Acciones Generales. </a:t>
            </a:r>
          </a:p>
          <a:p>
            <a:pPr marL="0" lvl="0" indent="0" algn="just">
              <a:buNone/>
            </a:pPr>
            <a:endParaRPr lang="es-CL" sz="2000" dirty="0">
              <a:solidFill>
                <a:srgbClr val="1F497D">
                  <a:lumMod val="75000"/>
                </a:srgbClr>
              </a:solidFill>
            </a:endParaRPr>
          </a:p>
          <a:p>
            <a:pPr>
              <a:buFont typeface="+mj-lt"/>
              <a:buAutoNum type="arabicPeriod"/>
            </a:pPr>
            <a:endParaRPr lang="es-CL" sz="2000" dirty="0"/>
          </a:p>
        </p:txBody>
      </p:sp>
      <p:sp>
        <p:nvSpPr>
          <p:cNvPr id="4" name="3 Marcador de número de diapositiva"/>
          <p:cNvSpPr>
            <a:spLocks noGrp="1"/>
          </p:cNvSpPr>
          <p:nvPr>
            <p:ph type="sldNum" sz="quarter" idx="12"/>
          </p:nvPr>
        </p:nvSpPr>
        <p:spPr/>
        <p:txBody>
          <a:bodyPr/>
          <a:lstStyle/>
          <a:p>
            <a:fld id="{B434BDC8-7EB5-41AC-8B03-9053BD2620C3}" type="slidenum">
              <a:rPr lang="es-CL" smtClean="0"/>
              <a:pPr/>
              <a:t>25</a:t>
            </a:fld>
            <a:endParaRPr lang="es-CL" dirty="0"/>
          </a:p>
        </p:txBody>
      </p:sp>
      <p:pic>
        <p:nvPicPr>
          <p:cNvPr id="6" name="Imagen 5" descr="Imagen que contiene captura de pantalla&#10;&#10;Descripción generada con confianza muy alta">
            <a:extLst>
              <a:ext uri="{FF2B5EF4-FFF2-40B4-BE49-F238E27FC236}">
                <a16:creationId xmlns:a16="http://schemas.microsoft.com/office/drawing/2014/main" id="{C4F38992-B825-46BF-BB0B-E535065092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92280" y="787552"/>
            <a:ext cx="1594520" cy="1201288"/>
          </a:xfrm>
          <a:prstGeom prst="rect">
            <a:avLst/>
          </a:prstGeom>
        </p:spPr>
      </p:pic>
      <p:sp>
        <p:nvSpPr>
          <p:cNvPr id="7" name="Flecha: a la derecha 6">
            <a:extLst>
              <a:ext uri="{FF2B5EF4-FFF2-40B4-BE49-F238E27FC236}">
                <a16:creationId xmlns:a16="http://schemas.microsoft.com/office/drawing/2014/main" id="{691E8FAB-022C-4CD7-807F-02AAFB466B50}"/>
              </a:ext>
            </a:extLst>
          </p:cNvPr>
          <p:cNvSpPr/>
          <p:nvPr/>
        </p:nvSpPr>
        <p:spPr>
          <a:xfrm>
            <a:off x="5798410" y="1484784"/>
            <a:ext cx="1293870" cy="17367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CL"/>
          </a:p>
        </p:txBody>
      </p:sp>
    </p:spTree>
    <p:extLst>
      <p:ext uri="{BB962C8B-B14F-4D97-AF65-F5344CB8AC3E}">
        <p14:creationId xmlns:p14="http://schemas.microsoft.com/office/powerpoint/2010/main" val="15241826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267744" y="44624"/>
            <a:ext cx="6624736" cy="720000"/>
          </a:xfrm>
        </p:spPr>
        <p:txBody>
          <a:bodyPr>
            <a:noAutofit/>
          </a:bodyPr>
          <a:lstStyle/>
          <a:p>
            <a:r>
              <a:rPr lang="es-ES" sz="2400" dirty="0"/>
              <a:t>Dar de baja a un trabajador de un servicio pero sigue trabajando en la empresa contratista (10/11)</a:t>
            </a:r>
          </a:p>
        </p:txBody>
      </p:sp>
      <p:sp>
        <p:nvSpPr>
          <p:cNvPr id="3" name="2 Marcador de contenido"/>
          <p:cNvSpPr>
            <a:spLocks noGrp="1"/>
          </p:cNvSpPr>
          <p:nvPr>
            <p:ph idx="1"/>
          </p:nvPr>
        </p:nvSpPr>
        <p:spPr>
          <a:xfrm>
            <a:off x="457200" y="1196752"/>
            <a:ext cx="8229600" cy="5040907"/>
          </a:xfrm>
        </p:spPr>
        <p:txBody>
          <a:bodyPr>
            <a:noAutofit/>
          </a:bodyPr>
          <a:lstStyle/>
          <a:p>
            <a:pPr marL="457200" lvl="0" indent="-457200">
              <a:buFont typeface="+mj-lt"/>
              <a:buAutoNum type="arabicPeriod"/>
            </a:pPr>
            <a:r>
              <a:rPr lang="es-ES" sz="2000" dirty="0"/>
              <a:t>Sitúese  en la sección ACCIONES GENERALES.</a:t>
            </a:r>
          </a:p>
          <a:p>
            <a:pPr marL="457200" lvl="0" indent="-457200">
              <a:buFont typeface="+mj-lt"/>
              <a:buAutoNum type="arabicPeriod"/>
            </a:pPr>
            <a:r>
              <a:rPr lang="es-ES" sz="2000" dirty="0"/>
              <a:t>Haga clic en el enlace </a:t>
            </a:r>
            <a:r>
              <a:rPr lang="es-ES" sz="2000" u="sng" dirty="0"/>
              <a:t>Dar de baja trabajadores.</a:t>
            </a:r>
          </a:p>
          <a:p>
            <a:pPr marL="457200" indent="-457200">
              <a:buFont typeface="+mj-lt"/>
              <a:buAutoNum type="arabicPeriod"/>
            </a:pPr>
            <a:r>
              <a:rPr lang="es-ES" sz="2000" dirty="0"/>
              <a:t>Seleccione el RUT del trabajador que desea dar de baja.</a:t>
            </a:r>
          </a:p>
          <a:p>
            <a:pPr marL="514350" indent="-514350">
              <a:buFont typeface="+mj-lt"/>
              <a:buAutoNum type="arabicPeriod"/>
            </a:pPr>
            <a:r>
              <a:rPr lang="es-CL" sz="2000" dirty="0"/>
              <a:t>Seleccione el tipo de baja DESVINCULACIÓN DE MANDANTE (Recuerde que Ud. está dando de baja porque su trabajador ya no continúa en la empresa cliente pero sigue trabajando para Ud.). </a:t>
            </a:r>
          </a:p>
          <a:p>
            <a:pPr marL="514350" indent="-514350">
              <a:buFont typeface="+mj-lt"/>
              <a:buAutoNum type="arabicPeriod"/>
            </a:pPr>
            <a:r>
              <a:rPr lang="es-CL" sz="2000" dirty="0"/>
              <a:t>Ingrese un comentario en el campo Observación.</a:t>
            </a:r>
          </a:p>
          <a:p>
            <a:pPr marL="514350" indent="-514350">
              <a:buFont typeface="+mj-lt"/>
              <a:buAutoNum type="arabicPeriod"/>
            </a:pPr>
            <a:r>
              <a:rPr lang="es-CL" sz="2000" dirty="0"/>
              <a:t>En la sección DOCUMENTOS EXISTENTES se listan los documentos que pueden ser cargados para dar de baja.  Marque los que Ud. va a cargar.</a:t>
            </a:r>
          </a:p>
          <a:p>
            <a:pPr marL="514350" indent="-514350">
              <a:buFont typeface="+mj-lt"/>
              <a:buAutoNum type="arabicPeriod"/>
            </a:pPr>
            <a:r>
              <a:rPr lang="es-CL" sz="2000" dirty="0"/>
              <a:t>Haga clic en el botón DAR DE BAJA.</a:t>
            </a:r>
          </a:p>
          <a:p>
            <a:pPr marL="0" indent="0">
              <a:buNone/>
            </a:pPr>
            <a:endParaRPr lang="es-CL" sz="2000" dirty="0"/>
          </a:p>
          <a:p>
            <a:pPr marL="0" indent="0">
              <a:buNone/>
            </a:pPr>
            <a:endParaRPr lang="es-CL" sz="2000" dirty="0"/>
          </a:p>
        </p:txBody>
      </p:sp>
      <p:sp>
        <p:nvSpPr>
          <p:cNvPr id="4" name="3 Marcador de número de diapositiva"/>
          <p:cNvSpPr>
            <a:spLocks noGrp="1"/>
          </p:cNvSpPr>
          <p:nvPr>
            <p:ph type="sldNum" sz="quarter" idx="12"/>
          </p:nvPr>
        </p:nvSpPr>
        <p:spPr/>
        <p:txBody>
          <a:bodyPr/>
          <a:lstStyle/>
          <a:p>
            <a:fld id="{B434BDC8-7EB5-41AC-8B03-9053BD2620C3}" type="slidenum">
              <a:rPr lang="es-CL" smtClean="0"/>
              <a:pPr/>
              <a:t>26</a:t>
            </a:fld>
            <a:endParaRPr lang="es-CL" dirty="0"/>
          </a:p>
        </p:txBody>
      </p:sp>
    </p:spTree>
    <p:extLst>
      <p:ext uri="{BB962C8B-B14F-4D97-AF65-F5344CB8AC3E}">
        <p14:creationId xmlns:p14="http://schemas.microsoft.com/office/powerpoint/2010/main" val="26418901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339752" y="44624"/>
            <a:ext cx="6552728" cy="720000"/>
          </a:xfrm>
        </p:spPr>
        <p:txBody>
          <a:bodyPr>
            <a:noAutofit/>
          </a:bodyPr>
          <a:lstStyle/>
          <a:p>
            <a:r>
              <a:rPr lang="es-ES" sz="2400" dirty="0"/>
              <a:t>Inactivar un trabajador creado por error (11/11)</a:t>
            </a:r>
          </a:p>
        </p:txBody>
      </p:sp>
      <p:sp>
        <p:nvSpPr>
          <p:cNvPr id="3" name="2 Marcador de contenido"/>
          <p:cNvSpPr>
            <a:spLocks noGrp="1"/>
          </p:cNvSpPr>
          <p:nvPr>
            <p:ph idx="1"/>
          </p:nvPr>
        </p:nvSpPr>
        <p:spPr>
          <a:xfrm>
            <a:off x="467544" y="836712"/>
            <a:ext cx="8229600" cy="5616624"/>
          </a:xfrm>
        </p:spPr>
        <p:txBody>
          <a:bodyPr>
            <a:noAutofit/>
          </a:bodyPr>
          <a:lstStyle/>
          <a:p>
            <a:pPr marL="457200" lvl="0" indent="-457200">
              <a:buFont typeface="+mj-lt"/>
              <a:buAutoNum type="arabicPeriod"/>
            </a:pPr>
            <a:r>
              <a:rPr lang="es-ES" sz="2000" dirty="0"/>
              <a:t>Sitúese  en la sección ACCIONES GENERALES.</a:t>
            </a:r>
          </a:p>
          <a:p>
            <a:pPr marL="457200" lvl="0" indent="-457200">
              <a:buFont typeface="+mj-lt"/>
              <a:buAutoNum type="arabicPeriod"/>
            </a:pPr>
            <a:r>
              <a:rPr lang="es-ES" sz="2000" dirty="0"/>
              <a:t>Haga clic en el enlace </a:t>
            </a:r>
            <a:r>
              <a:rPr lang="es-ES" sz="2000" u="sng" dirty="0"/>
              <a:t>Dar de baja trabajadores.</a:t>
            </a:r>
          </a:p>
          <a:p>
            <a:pPr marL="457200" indent="-457200">
              <a:buFont typeface="+mj-lt"/>
              <a:buAutoNum type="arabicPeriod"/>
            </a:pPr>
            <a:r>
              <a:rPr lang="es-ES" sz="2000" dirty="0"/>
              <a:t>Seleccione el RUT del trabajador que desea dar de baja.</a:t>
            </a:r>
          </a:p>
          <a:p>
            <a:pPr marL="457200" indent="-457200">
              <a:buFont typeface="+mj-lt"/>
              <a:buAutoNum type="arabicPeriod"/>
            </a:pPr>
            <a:r>
              <a:rPr lang="es-CL" sz="2000" dirty="0"/>
              <a:t>Seleccione con el filtro: </a:t>
            </a:r>
            <a:r>
              <a:rPr lang="es-CL" sz="2000" i="1" dirty="0"/>
              <a:t>Otro</a:t>
            </a:r>
            <a:r>
              <a:rPr lang="es-CL" sz="2000" dirty="0"/>
              <a:t> </a:t>
            </a:r>
          </a:p>
          <a:p>
            <a:pPr marL="457200" indent="-457200">
              <a:buFont typeface="+mj-lt"/>
              <a:buAutoNum type="arabicPeriod"/>
            </a:pPr>
            <a:r>
              <a:rPr lang="es-CL" sz="2000" dirty="0"/>
              <a:t>Escriba la razón por la que desea dar de baja a ese trabajador.</a:t>
            </a:r>
          </a:p>
          <a:p>
            <a:pPr marL="457200" indent="-457200">
              <a:buFont typeface="+mj-lt"/>
              <a:buAutoNum type="arabicPeriod"/>
            </a:pPr>
            <a:r>
              <a:rPr lang="es-CL" sz="2000" dirty="0"/>
              <a:t>Haga clic en el botón DAR DE BAJA.</a:t>
            </a:r>
          </a:p>
          <a:p>
            <a:pPr marL="0" indent="0">
              <a:buNone/>
            </a:pPr>
            <a:r>
              <a:rPr lang="es-CL" sz="2000" b="1" dirty="0">
                <a:solidFill>
                  <a:srgbClr val="FF0000"/>
                </a:solidFill>
              </a:rPr>
              <a:t>IMPORTANTE:</a:t>
            </a:r>
          </a:p>
          <a:p>
            <a:pPr marL="0" indent="0">
              <a:buNone/>
            </a:pPr>
            <a:r>
              <a:rPr lang="es-CL" sz="2000" dirty="0">
                <a:solidFill>
                  <a:schemeClr val="tx1"/>
                </a:solidFill>
              </a:rPr>
              <a:t>Use </a:t>
            </a:r>
            <a:r>
              <a:rPr lang="es-CL" sz="2000" b="1" dirty="0">
                <a:solidFill>
                  <a:schemeClr val="tx1"/>
                </a:solidFill>
              </a:rPr>
              <a:t>SOLO</a:t>
            </a:r>
            <a:r>
              <a:rPr lang="es-CL" sz="2000" dirty="0">
                <a:solidFill>
                  <a:schemeClr val="tx1"/>
                </a:solidFill>
              </a:rPr>
              <a:t> este método cuando el trabajador:</a:t>
            </a:r>
            <a:endParaRPr lang="es-CL" sz="2000" b="1" dirty="0">
              <a:solidFill>
                <a:schemeClr val="tx1"/>
              </a:solidFill>
            </a:endParaRPr>
          </a:p>
          <a:p>
            <a:pPr lvl="1"/>
            <a:r>
              <a:rPr lang="es-CL" sz="1600" dirty="0">
                <a:solidFill>
                  <a:schemeClr val="tx1"/>
                </a:solidFill>
              </a:rPr>
              <a:t>No se presentó a trabajar</a:t>
            </a:r>
          </a:p>
          <a:p>
            <a:pPr lvl="1"/>
            <a:r>
              <a:rPr lang="es-CL" sz="1600" dirty="0">
                <a:solidFill>
                  <a:schemeClr val="tx1"/>
                </a:solidFill>
              </a:rPr>
              <a:t>No firmó documentación y se fue de la empresa</a:t>
            </a:r>
          </a:p>
          <a:p>
            <a:pPr lvl="1"/>
            <a:r>
              <a:rPr lang="es-CL" sz="1600" dirty="0">
                <a:solidFill>
                  <a:schemeClr val="tx1"/>
                </a:solidFill>
              </a:rPr>
              <a:t>Fue creado por error</a:t>
            </a:r>
          </a:p>
          <a:p>
            <a:pPr marL="0" indent="0">
              <a:buNone/>
            </a:pPr>
            <a:r>
              <a:rPr lang="es-CL" sz="2000" dirty="0">
                <a:solidFill>
                  <a:schemeClr val="tx1"/>
                </a:solidFill>
              </a:rPr>
              <a:t>Además debe enviar un correo electrónico a su cliente informando esta acción para que este decida que hacer con los Documentos pendientes del trabajador.</a:t>
            </a:r>
          </a:p>
          <a:p>
            <a:pPr lvl="0">
              <a:buFont typeface="+mj-lt"/>
              <a:buAutoNum type="arabicPeriod"/>
            </a:pPr>
            <a:endParaRPr lang="es-ES" sz="2000" dirty="0"/>
          </a:p>
          <a:p>
            <a:pPr marL="0" indent="0">
              <a:buNone/>
            </a:pPr>
            <a:endParaRPr lang="es-CL" sz="2000" dirty="0"/>
          </a:p>
        </p:txBody>
      </p:sp>
      <p:sp>
        <p:nvSpPr>
          <p:cNvPr id="5" name="4 Marcador de número de diapositiva"/>
          <p:cNvSpPr>
            <a:spLocks noGrp="1"/>
          </p:cNvSpPr>
          <p:nvPr>
            <p:ph type="sldNum" sz="quarter" idx="12"/>
          </p:nvPr>
        </p:nvSpPr>
        <p:spPr/>
        <p:txBody>
          <a:bodyPr/>
          <a:lstStyle/>
          <a:p>
            <a:fld id="{B434BDC8-7EB5-41AC-8B03-9053BD2620C3}" type="slidenum">
              <a:rPr lang="es-CL" smtClean="0"/>
              <a:pPr/>
              <a:t>27</a:t>
            </a:fld>
            <a:endParaRPr lang="es-CL" dirty="0"/>
          </a:p>
        </p:txBody>
      </p:sp>
    </p:spTree>
    <p:extLst>
      <p:ext uri="{BB962C8B-B14F-4D97-AF65-F5344CB8AC3E}">
        <p14:creationId xmlns:p14="http://schemas.microsoft.com/office/powerpoint/2010/main" val="2193679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Título"/>
          <p:cNvSpPr>
            <a:spLocks noGrp="1"/>
          </p:cNvSpPr>
          <p:nvPr>
            <p:ph type="title"/>
          </p:nvPr>
        </p:nvSpPr>
        <p:spPr>
          <a:xfrm>
            <a:off x="971600" y="2492896"/>
            <a:ext cx="7772400" cy="1362075"/>
          </a:xfrm>
        </p:spPr>
        <p:txBody>
          <a:bodyPr>
            <a:normAutofit fontScale="90000"/>
          </a:bodyPr>
          <a:lstStyle/>
          <a:p>
            <a:r>
              <a:rPr lang="es-CL" dirty="0">
                <a:solidFill>
                  <a:schemeClr val="tx2"/>
                </a:solidFill>
              </a:rPr>
              <a:t>TRABAJO SISTEMÁTICO:</a:t>
            </a:r>
            <a:br>
              <a:rPr lang="es-CL" dirty="0">
                <a:solidFill>
                  <a:schemeClr val="tx2"/>
                </a:solidFill>
              </a:rPr>
            </a:br>
            <a:r>
              <a:rPr lang="es-CL" dirty="0">
                <a:solidFill>
                  <a:schemeClr val="tx2"/>
                </a:solidFill>
              </a:rPr>
              <a:t>carga de documentos</a:t>
            </a:r>
            <a:br>
              <a:rPr lang="es-CL" dirty="0">
                <a:solidFill>
                  <a:schemeClr val="tx2"/>
                </a:solidFill>
              </a:rPr>
            </a:br>
            <a:endParaRPr lang="es-CL" dirty="0">
              <a:solidFill>
                <a:schemeClr val="tx2"/>
              </a:solidFill>
            </a:endParaRPr>
          </a:p>
        </p:txBody>
      </p:sp>
      <p:sp>
        <p:nvSpPr>
          <p:cNvPr id="4" name="3 Marcador de número de diapositiva"/>
          <p:cNvSpPr>
            <a:spLocks noGrp="1"/>
          </p:cNvSpPr>
          <p:nvPr>
            <p:ph type="sldNum" sz="quarter" idx="12"/>
          </p:nvPr>
        </p:nvSpPr>
        <p:spPr/>
        <p:txBody>
          <a:bodyPr/>
          <a:lstStyle/>
          <a:p>
            <a:fld id="{B434BDC8-7EB5-41AC-8B03-9053BD2620C3}" type="slidenum">
              <a:rPr lang="es-CL" smtClean="0"/>
              <a:pPr/>
              <a:t>28</a:t>
            </a:fld>
            <a:endParaRPr lang="es-CL" dirty="0"/>
          </a:p>
        </p:txBody>
      </p:sp>
    </p:spTree>
    <p:extLst>
      <p:ext uri="{BB962C8B-B14F-4D97-AF65-F5344CB8AC3E}">
        <p14:creationId xmlns:p14="http://schemas.microsoft.com/office/powerpoint/2010/main" val="8201550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11760" y="44624"/>
            <a:ext cx="6408712" cy="720000"/>
          </a:xfrm>
        </p:spPr>
        <p:txBody>
          <a:bodyPr>
            <a:noAutofit/>
          </a:bodyPr>
          <a:lstStyle/>
          <a:p>
            <a:r>
              <a:rPr lang="es-CL" sz="2400" dirty="0"/>
              <a:t>Trabajo sistemático: Carga de documentos (1/8)</a:t>
            </a:r>
            <a:endParaRPr lang="es-ES" sz="2400" dirty="0"/>
          </a:p>
        </p:txBody>
      </p:sp>
      <p:sp>
        <p:nvSpPr>
          <p:cNvPr id="3" name="Marcador de contenido 2"/>
          <p:cNvSpPr>
            <a:spLocks noGrp="1"/>
          </p:cNvSpPr>
          <p:nvPr>
            <p:ph idx="1"/>
          </p:nvPr>
        </p:nvSpPr>
        <p:spPr>
          <a:xfrm>
            <a:off x="457200" y="1121988"/>
            <a:ext cx="8229600" cy="5040907"/>
          </a:xfrm>
        </p:spPr>
        <p:txBody>
          <a:bodyPr>
            <a:normAutofit fontScale="92500" lnSpcReduction="20000"/>
          </a:bodyPr>
          <a:lstStyle/>
          <a:p>
            <a:pPr marL="0" indent="0">
              <a:spcBef>
                <a:spcPts val="1800"/>
              </a:spcBef>
              <a:buNone/>
            </a:pPr>
            <a:r>
              <a:rPr lang="es-CL" sz="2400" dirty="0"/>
              <a:t>En Pronexo Ud. deseará cargar la documentación de la empresa y de trabajadores en los distintos servicios que Ud. presta a sus clientes.</a:t>
            </a:r>
          </a:p>
          <a:p>
            <a:pPr marL="0" indent="0">
              <a:spcAft>
                <a:spcPts val="1200"/>
              </a:spcAft>
              <a:buNone/>
            </a:pPr>
            <a:r>
              <a:rPr lang="es-CL" sz="2400" dirty="0"/>
              <a:t>Para ello puede usar los procedimientos:</a:t>
            </a:r>
          </a:p>
          <a:p>
            <a:pPr marL="627063" indent="-449263">
              <a:buFont typeface="+mj-lt"/>
              <a:buAutoNum type="arabicPeriod"/>
            </a:pPr>
            <a:r>
              <a:rPr lang="es-ES" sz="2400" dirty="0"/>
              <a:t>¿Cómo digitalizar documentos? </a:t>
            </a:r>
          </a:p>
          <a:p>
            <a:pPr marL="627063" indent="-449263">
              <a:buFont typeface="+mj-lt"/>
              <a:buAutoNum type="arabicPeriod"/>
            </a:pPr>
            <a:r>
              <a:rPr lang="es-CL" sz="2400" dirty="0"/>
              <a:t>Cargar los documentos que le han solicitado.</a:t>
            </a:r>
          </a:p>
          <a:p>
            <a:pPr marL="1027113" lvl="1" indent="-449263"/>
            <a:r>
              <a:rPr lang="es-CL" sz="1800" dirty="0"/>
              <a:t>Agregar  la fecha de vencimiento</a:t>
            </a:r>
          </a:p>
          <a:p>
            <a:pPr marL="627063" indent="-449263">
              <a:buFont typeface="+mj-lt"/>
              <a:buAutoNum type="arabicPeriod"/>
            </a:pPr>
            <a:r>
              <a:rPr lang="es-CL" sz="2400" dirty="0"/>
              <a:t>Cargar documentos a un trabajador en específico.</a:t>
            </a:r>
          </a:p>
          <a:p>
            <a:pPr marL="627063" indent="-449263">
              <a:buFont typeface="+mj-lt"/>
              <a:buAutoNum type="arabicPeriod"/>
            </a:pPr>
            <a:r>
              <a:rPr lang="es-CL" sz="2400" dirty="0"/>
              <a:t>Cargar el mismo documento a varios trabajadores </a:t>
            </a:r>
            <a:r>
              <a:rPr lang="es-CL" sz="2400" i="1" dirty="0"/>
              <a:t>(Asignación masiva).</a:t>
            </a:r>
          </a:p>
          <a:p>
            <a:pPr marL="627063" indent="-449263">
              <a:buFont typeface="+mj-lt"/>
              <a:buAutoNum type="arabicPeriod"/>
            </a:pPr>
            <a:r>
              <a:rPr lang="es-CL" sz="2400" dirty="0"/>
              <a:t>Carga de documentos de forma masiva.</a:t>
            </a:r>
          </a:p>
          <a:p>
            <a:pPr marL="1027113" lvl="1" indent="-449263"/>
            <a:r>
              <a:rPr lang="es-CL" sz="1800" dirty="0"/>
              <a:t>Agregar  la fecha de vencimiento masivamente</a:t>
            </a:r>
          </a:p>
          <a:p>
            <a:pPr marL="627063" indent="-449263">
              <a:buFont typeface="+mj-lt"/>
              <a:buAutoNum type="arabicPeriod"/>
            </a:pPr>
            <a:r>
              <a:rPr lang="es-CL" sz="2600" dirty="0"/>
              <a:t>Carga masiva de fotografías.</a:t>
            </a:r>
          </a:p>
          <a:p>
            <a:pPr marL="627063" indent="-449263">
              <a:buFont typeface="+mj-lt"/>
              <a:buAutoNum type="arabicPeriod"/>
            </a:pPr>
            <a:r>
              <a:rPr lang="es-ES" sz="2400" dirty="0"/>
              <a:t>Informar documentos ya cargados.</a:t>
            </a:r>
            <a:endParaRPr lang="es-CL" sz="2600" dirty="0"/>
          </a:p>
          <a:p>
            <a:pPr marL="627063" indent="-449263">
              <a:buFont typeface="+mj-lt"/>
              <a:buAutoNum type="arabicPeriod"/>
            </a:pPr>
            <a:endParaRPr lang="es-CL" sz="2400" dirty="0"/>
          </a:p>
        </p:txBody>
      </p:sp>
      <p:sp>
        <p:nvSpPr>
          <p:cNvPr id="4" name="Marcador de número de diapositiva 3"/>
          <p:cNvSpPr>
            <a:spLocks noGrp="1"/>
          </p:cNvSpPr>
          <p:nvPr>
            <p:ph type="sldNum" sz="quarter" idx="12"/>
          </p:nvPr>
        </p:nvSpPr>
        <p:spPr/>
        <p:txBody>
          <a:bodyPr/>
          <a:lstStyle/>
          <a:p>
            <a:fld id="{B434BDC8-7EB5-41AC-8B03-9053BD2620C3}" type="slidenum">
              <a:rPr lang="es-CL" smtClean="0"/>
              <a:pPr/>
              <a:t>29</a:t>
            </a:fld>
            <a:endParaRPr lang="es-CL" dirty="0"/>
          </a:p>
        </p:txBody>
      </p:sp>
      <p:pic>
        <p:nvPicPr>
          <p:cNvPr id="3076" name="Picture 4" descr="http://2.bp.blogspot.com/-rKN4h3om6lY/UjTUNZsAOcI/AAAAAAAARAI/3SxJH6yRevM/s1600/escanear+documento+en+formato+pdf.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7684" y="4756384"/>
            <a:ext cx="1808460" cy="1585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3365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772480" y="-72008"/>
            <a:ext cx="6120000" cy="980728"/>
          </a:xfrm>
        </p:spPr>
        <p:txBody>
          <a:bodyPr/>
          <a:lstStyle/>
          <a:p>
            <a:r>
              <a:rPr lang="es-CL" dirty="0"/>
              <a:t>Principales clientes actuales (1/3)</a:t>
            </a:r>
          </a:p>
        </p:txBody>
      </p:sp>
      <p:grpSp>
        <p:nvGrpSpPr>
          <p:cNvPr id="7" name="61 Grupo"/>
          <p:cNvGrpSpPr/>
          <p:nvPr/>
        </p:nvGrpSpPr>
        <p:grpSpPr>
          <a:xfrm>
            <a:off x="3199376" y="1026692"/>
            <a:ext cx="1324800" cy="889200"/>
            <a:chOff x="6948370" y="728828"/>
            <a:chExt cx="2346191" cy="1374609"/>
          </a:xfrm>
        </p:grpSpPr>
        <p:pic>
          <p:nvPicPr>
            <p:cNvPr id="63" name="Imagen 7"/>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92986" y="995676"/>
              <a:ext cx="2299368" cy="612174"/>
            </a:xfrm>
            <a:prstGeom prst="rect">
              <a:avLst/>
            </a:prstGeom>
            <a:noFill/>
          </p:spPr>
        </p:pic>
        <p:sp>
          <p:nvSpPr>
            <p:cNvPr id="64" name="63 Rectángulo redondeado"/>
            <p:cNvSpPr/>
            <p:nvPr/>
          </p:nvSpPr>
          <p:spPr>
            <a:xfrm>
              <a:off x="6948370" y="728828"/>
              <a:ext cx="2346191" cy="137460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Clínica Las Condes</a:t>
              </a:r>
            </a:p>
          </p:txBody>
        </p:sp>
      </p:grpSp>
      <p:grpSp>
        <p:nvGrpSpPr>
          <p:cNvPr id="19" name="41 Grupo"/>
          <p:cNvGrpSpPr/>
          <p:nvPr/>
        </p:nvGrpSpPr>
        <p:grpSpPr>
          <a:xfrm>
            <a:off x="3199376" y="3037146"/>
            <a:ext cx="1324800" cy="889200"/>
            <a:chOff x="2579949" y="4941236"/>
            <a:chExt cx="2315184" cy="1374609"/>
          </a:xfrm>
        </p:grpSpPr>
        <p:pic>
          <p:nvPicPr>
            <p:cNvPr id="56" name="Imagen 16"/>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2825595" y="5028415"/>
              <a:ext cx="1848860" cy="890435"/>
            </a:xfrm>
            <a:prstGeom prst="rect">
              <a:avLst/>
            </a:prstGeom>
            <a:noFill/>
          </p:spPr>
        </p:pic>
        <p:sp>
          <p:nvSpPr>
            <p:cNvPr id="59" name="58 Rectángulo redondeado"/>
            <p:cNvSpPr/>
            <p:nvPr/>
          </p:nvSpPr>
          <p:spPr>
            <a:xfrm>
              <a:off x="2579949" y="4941236"/>
              <a:ext cx="2315184" cy="137460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Cervecería </a:t>
              </a:r>
              <a:r>
                <a:rPr lang="es-CL" sz="800" dirty="0" err="1">
                  <a:solidFill>
                    <a:schemeClr val="tx1"/>
                  </a:solidFill>
                </a:rPr>
                <a:t>CCU</a:t>
              </a:r>
              <a:r>
                <a:rPr lang="es-CL" sz="800" dirty="0">
                  <a:solidFill>
                    <a:schemeClr val="tx1"/>
                  </a:solidFill>
                </a:rPr>
                <a:t> S.A.</a:t>
              </a:r>
            </a:p>
          </p:txBody>
        </p:sp>
      </p:grpSp>
      <p:grpSp>
        <p:nvGrpSpPr>
          <p:cNvPr id="159" name="41 Grupo"/>
          <p:cNvGrpSpPr/>
          <p:nvPr/>
        </p:nvGrpSpPr>
        <p:grpSpPr>
          <a:xfrm>
            <a:off x="7551240" y="3037146"/>
            <a:ext cx="1324800" cy="889200"/>
            <a:chOff x="2579949" y="4941236"/>
            <a:chExt cx="2315184" cy="1374609"/>
          </a:xfrm>
        </p:grpSpPr>
        <p:pic>
          <p:nvPicPr>
            <p:cNvPr id="160" name="Imagen 16"/>
            <p:cNvPicPr>
              <a:picLocks noChangeAspect="1" noChangeArrowheads="1"/>
            </p:cNvPicPr>
            <p:nvPr/>
          </p:nvPicPr>
          <p:blipFill rotWithShape="1">
            <a:blip r:embed="rId5">
              <a:extLst>
                <a:ext uri="{28A0092B-C50C-407E-A947-70E740481C1C}">
                  <a14:useLocalDpi xmlns:a14="http://schemas.microsoft.com/office/drawing/2010/main" val="0"/>
                </a:ext>
              </a:extLst>
            </a:blip>
            <a:srcRect l="8916" t="16805" r="4667"/>
            <a:stretch/>
          </p:blipFill>
          <p:spPr bwMode="auto">
            <a:xfrm>
              <a:off x="2662885" y="5036757"/>
              <a:ext cx="2103520" cy="1057392"/>
            </a:xfrm>
            <a:prstGeom prst="rect">
              <a:avLst/>
            </a:prstGeom>
            <a:noFill/>
          </p:spPr>
        </p:pic>
        <p:sp>
          <p:nvSpPr>
            <p:cNvPr id="161" name="58 Rectángulo redondeado"/>
            <p:cNvSpPr/>
            <p:nvPr/>
          </p:nvSpPr>
          <p:spPr>
            <a:xfrm>
              <a:off x="2579949" y="4941236"/>
              <a:ext cx="2315184" cy="137460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Transportes </a:t>
              </a:r>
              <a:r>
                <a:rPr lang="es-CL" sz="800" dirty="0" err="1">
                  <a:solidFill>
                    <a:schemeClr val="tx1"/>
                  </a:solidFill>
                </a:rPr>
                <a:t>CCU</a:t>
              </a:r>
              <a:r>
                <a:rPr lang="es-CL" sz="800" dirty="0">
                  <a:solidFill>
                    <a:schemeClr val="tx1"/>
                  </a:solidFill>
                </a:rPr>
                <a:t> S.A.</a:t>
              </a:r>
            </a:p>
          </p:txBody>
        </p:sp>
      </p:grpSp>
      <p:grpSp>
        <p:nvGrpSpPr>
          <p:cNvPr id="106" name="52 Grupo"/>
          <p:cNvGrpSpPr/>
          <p:nvPr/>
        </p:nvGrpSpPr>
        <p:grpSpPr>
          <a:xfrm>
            <a:off x="1752544" y="2028402"/>
            <a:ext cx="1324800" cy="889200"/>
            <a:chOff x="323582" y="728826"/>
            <a:chExt cx="2319162" cy="1374319"/>
          </a:xfrm>
        </p:grpSpPr>
        <p:pic>
          <p:nvPicPr>
            <p:cNvPr id="107" name="Imagen 3"/>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86473" y="938889"/>
              <a:ext cx="2072679" cy="778966"/>
            </a:xfrm>
            <a:prstGeom prst="roundRect">
              <a:avLst/>
            </a:prstGeom>
            <a:noFill/>
          </p:spPr>
        </p:pic>
        <p:sp>
          <p:nvSpPr>
            <p:cNvPr id="109" name="54 Rectángulo redondeado"/>
            <p:cNvSpPr/>
            <p:nvPr/>
          </p:nvSpPr>
          <p:spPr>
            <a:xfrm>
              <a:off x="323582" y="728826"/>
              <a:ext cx="2319162" cy="137431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Express de Santiago S.A..</a:t>
              </a:r>
            </a:p>
          </p:txBody>
        </p:sp>
      </p:grpSp>
      <p:grpSp>
        <p:nvGrpSpPr>
          <p:cNvPr id="224" name="73 Grupo"/>
          <p:cNvGrpSpPr/>
          <p:nvPr/>
        </p:nvGrpSpPr>
        <p:grpSpPr>
          <a:xfrm>
            <a:off x="1752544" y="3037146"/>
            <a:ext cx="1324800" cy="889200"/>
            <a:chOff x="323582" y="3501076"/>
            <a:chExt cx="2315184" cy="1374609"/>
          </a:xfrm>
        </p:grpSpPr>
        <p:pic>
          <p:nvPicPr>
            <p:cNvPr id="225" name="Picture 10"/>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20541" y="3766730"/>
              <a:ext cx="2215235" cy="556522"/>
            </a:xfrm>
            <a:prstGeom prst="rect">
              <a:avLst/>
            </a:prstGeom>
            <a:noFill/>
          </p:spPr>
        </p:pic>
        <p:sp>
          <p:nvSpPr>
            <p:cNvPr id="226" name="122 Rectángulo redondeado"/>
            <p:cNvSpPr/>
            <p:nvPr/>
          </p:nvSpPr>
          <p:spPr>
            <a:xfrm>
              <a:off x="323582" y="3501076"/>
              <a:ext cx="2315184" cy="137460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Aguas </a:t>
              </a:r>
              <a:r>
                <a:rPr lang="es-CL" sz="800" dirty="0" err="1">
                  <a:solidFill>
                    <a:schemeClr val="tx1"/>
                  </a:solidFill>
                </a:rPr>
                <a:t>CCU</a:t>
              </a:r>
              <a:r>
                <a:rPr lang="es-CL" sz="800" dirty="0">
                  <a:solidFill>
                    <a:schemeClr val="tx1"/>
                  </a:solidFill>
                </a:rPr>
                <a:t>-Nestlé S.A.</a:t>
              </a:r>
            </a:p>
          </p:txBody>
        </p:sp>
      </p:grpSp>
      <p:grpSp>
        <p:nvGrpSpPr>
          <p:cNvPr id="156" name="Grupo 155">
            <a:extLst>
              <a:ext uri="{FF2B5EF4-FFF2-40B4-BE49-F238E27FC236}">
                <a16:creationId xmlns:a16="http://schemas.microsoft.com/office/drawing/2014/main" id="{FFB1DDBA-2411-4CB1-9AA0-B6CBEFCB4C25}"/>
              </a:ext>
            </a:extLst>
          </p:cNvPr>
          <p:cNvGrpSpPr/>
          <p:nvPr/>
        </p:nvGrpSpPr>
        <p:grpSpPr>
          <a:xfrm>
            <a:off x="1752544" y="1026692"/>
            <a:ext cx="1324800" cy="889200"/>
            <a:chOff x="6567379" y="1040337"/>
            <a:chExt cx="1324800" cy="889200"/>
          </a:xfrm>
        </p:grpSpPr>
        <p:sp>
          <p:nvSpPr>
            <p:cNvPr id="157" name="75 Rectángulo redondeado">
              <a:extLst>
                <a:ext uri="{FF2B5EF4-FFF2-40B4-BE49-F238E27FC236}">
                  <a16:creationId xmlns:a16="http://schemas.microsoft.com/office/drawing/2014/main" id="{9CCC4B5F-DFC3-480C-B4C7-DC95BF080DD0}"/>
                </a:ext>
              </a:extLst>
            </p:cNvPr>
            <p:cNvSpPr/>
            <p:nvPr/>
          </p:nvSpPr>
          <p:spPr>
            <a:xfrm>
              <a:off x="6567379" y="1040337"/>
              <a:ext cx="1324800" cy="8892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Clínica </a:t>
              </a:r>
              <a:r>
                <a:rPr lang="es-CL" sz="800" dirty="0" err="1">
                  <a:solidFill>
                    <a:schemeClr val="tx1"/>
                  </a:solidFill>
                </a:rPr>
                <a:t>RedSalud</a:t>
              </a:r>
              <a:r>
                <a:rPr lang="es-CL" sz="800" dirty="0">
                  <a:solidFill>
                    <a:schemeClr val="tx1"/>
                  </a:solidFill>
                </a:rPr>
                <a:t> S.A.</a:t>
              </a:r>
            </a:p>
          </p:txBody>
        </p:sp>
        <p:pic>
          <p:nvPicPr>
            <p:cNvPr id="158" name="Imagen 7">
              <a:extLst>
                <a:ext uri="{FF2B5EF4-FFF2-40B4-BE49-F238E27FC236}">
                  <a16:creationId xmlns:a16="http://schemas.microsoft.com/office/drawing/2014/main" id="{A1C5555A-ED58-4724-9BE3-C671526AFA5A}"/>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6640568" y="1232037"/>
              <a:ext cx="1206385" cy="324000"/>
            </a:xfrm>
            <a:prstGeom prst="rect">
              <a:avLst/>
            </a:prstGeom>
            <a:noFill/>
          </p:spPr>
        </p:pic>
      </p:grpSp>
      <p:grpSp>
        <p:nvGrpSpPr>
          <p:cNvPr id="213" name="41 Grupo">
            <a:extLst>
              <a:ext uri="{FF2B5EF4-FFF2-40B4-BE49-F238E27FC236}">
                <a16:creationId xmlns:a16="http://schemas.microsoft.com/office/drawing/2014/main" id="{AFAA4853-37C1-446C-BFF9-F9E46C70DB42}"/>
              </a:ext>
            </a:extLst>
          </p:cNvPr>
          <p:cNvGrpSpPr/>
          <p:nvPr/>
        </p:nvGrpSpPr>
        <p:grpSpPr>
          <a:xfrm>
            <a:off x="3199376" y="2028402"/>
            <a:ext cx="1324800" cy="889200"/>
            <a:chOff x="2579949" y="4941236"/>
            <a:chExt cx="1944000" cy="1152000"/>
          </a:xfrm>
        </p:grpSpPr>
        <p:pic>
          <p:nvPicPr>
            <p:cNvPr id="214" name="Imagen 16">
              <a:extLst>
                <a:ext uri="{FF2B5EF4-FFF2-40B4-BE49-F238E27FC236}">
                  <a16:creationId xmlns:a16="http://schemas.microsoft.com/office/drawing/2014/main" id="{B18B763D-674C-4851-9A87-92A939A7E7D8}"/>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2676496" y="5081216"/>
              <a:ext cx="1769833" cy="685409"/>
            </a:xfrm>
            <a:prstGeom prst="rect">
              <a:avLst/>
            </a:prstGeom>
            <a:noFill/>
          </p:spPr>
        </p:pic>
        <p:sp>
          <p:nvSpPr>
            <p:cNvPr id="247" name="116 Rectángulo redondeado">
              <a:extLst>
                <a:ext uri="{FF2B5EF4-FFF2-40B4-BE49-F238E27FC236}">
                  <a16:creationId xmlns:a16="http://schemas.microsoft.com/office/drawing/2014/main" id="{060BA607-3A48-481C-86A1-91855614B68A}"/>
                </a:ext>
              </a:extLst>
            </p:cNvPr>
            <p:cNvSpPr/>
            <p:nvPr/>
          </p:nvSpPr>
          <p:spPr>
            <a:xfrm>
              <a:off x="2579949" y="4941236"/>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Metro S.A.</a:t>
              </a:r>
            </a:p>
          </p:txBody>
        </p:sp>
      </p:grpSp>
      <p:grpSp>
        <p:nvGrpSpPr>
          <p:cNvPr id="248" name="44 Grupo">
            <a:extLst>
              <a:ext uri="{FF2B5EF4-FFF2-40B4-BE49-F238E27FC236}">
                <a16:creationId xmlns:a16="http://schemas.microsoft.com/office/drawing/2014/main" id="{3D6696CF-0060-4DB9-AEEA-0EB8D833C4A7}"/>
              </a:ext>
            </a:extLst>
          </p:cNvPr>
          <p:cNvGrpSpPr/>
          <p:nvPr/>
        </p:nvGrpSpPr>
        <p:grpSpPr>
          <a:xfrm>
            <a:off x="4657901" y="1026692"/>
            <a:ext cx="1324800" cy="889200"/>
            <a:chOff x="4716016" y="4941236"/>
            <a:chExt cx="1944000" cy="1152000"/>
          </a:xfrm>
        </p:grpSpPr>
        <p:pic>
          <p:nvPicPr>
            <p:cNvPr id="249" name="Imagen 59">
              <a:extLst>
                <a:ext uri="{FF2B5EF4-FFF2-40B4-BE49-F238E27FC236}">
                  <a16:creationId xmlns:a16="http://schemas.microsoft.com/office/drawing/2014/main" id="{EDB95E85-C9B1-4374-8024-45982C8C2141}"/>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5305592" y="5043762"/>
              <a:ext cx="724088" cy="732428"/>
            </a:xfrm>
            <a:prstGeom prst="rect">
              <a:avLst/>
            </a:prstGeom>
            <a:noFill/>
          </p:spPr>
        </p:pic>
        <p:sp>
          <p:nvSpPr>
            <p:cNvPr id="250" name="136 Rectángulo redondeado">
              <a:extLst>
                <a:ext uri="{FF2B5EF4-FFF2-40B4-BE49-F238E27FC236}">
                  <a16:creationId xmlns:a16="http://schemas.microsoft.com/office/drawing/2014/main" id="{CE58E4D7-C20F-4D94-9752-DC20A1A823CF}"/>
                </a:ext>
              </a:extLst>
            </p:cNvPr>
            <p:cNvSpPr/>
            <p:nvPr/>
          </p:nvSpPr>
          <p:spPr>
            <a:xfrm>
              <a:off x="4716016" y="4941236"/>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Banco Itaú Chile S.A.</a:t>
              </a:r>
            </a:p>
          </p:txBody>
        </p:sp>
      </p:grpSp>
      <p:grpSp>
        <p:nvGrpSpPr>
          <p:cNvPr id="251" name="70 Grupo">
            <a:extLst>
              <a:ext uri="{FF2B5EF4-FFF2-40B4-BE49-F238E27FC236}">
                <a16:creationId xmlns:a16="http://schemas.microsoft.com/office/drawing/2014/main" id="{F5717BE8-A386-493F-8D04-EB828C42ACD0}"/>
              </a:ext>
            </a:extLst>
          </p:cNvPr>
          <p:cNvGrpSpPr/>
          <p:nvPr/>
        </p:nvGrpSpPr>
        <p:grpSpPr>
          <a:xfrm>
            <a:off x="6106991" y="1026692"/>
            <a:ext cx="1324800" cy="889200"/>
            <a:chOff x="6948480" y="2060848"/>
            <a:chExt cx="1944000" cy="1152000"/>
          </a:xfrm>
        </p:grpSpPr>
        <p:pic>
          <p:nvPicPr>
            <p:cNvPr id="252" name="Imagen 20" descr="logo_DirecTV1.jpg">
              <a:extLst>
                <a:ext uri="{FF2B5EF4-FFF2-40B4-BE49-F238E27FC236}">
                  <a16:creationId xmlns:a16="http://schemas.microsoft.com/office/drawing/2014/main" id="{A8B10FEB-669D-45A8-A7A9-F6BDCC268A90}"/>
                </a:ext>
              </a:extLst>
            </p:cNvPr>
            <p:cNvPicPr>
              <a:picLocks noChangeAspect="1" noChangeArrowheads="1"/>
            </p:cNvPicPr>
            <p:nvPr/>
          </p:nvPicPr>
          <p:blipFill>
            <a:blip r:embed="rId11" cstate="print"/>
            <a:srcRect/>
            <a:stretch>
              <a:fillRect/>
            </a:stretch>
          </p:blipFill>
          <p:spPr bwMode="auto">
            <a:xfrm>
              <a:off x="7459293" y="2204864"/>
              <a:ext cx="903870" cy="686941"/>
            </a:xfrm>
            <a:prstGeom prst="rect">
              <a:avLst/>
            </a:prstGeom>
            <a:noFill/>
          </p:spPr>
        </p:pic>
        <p:sp>
          <p:nvSpPr>
            <p:cNvPr id="253" name="72 Rectángulo redondeado">
              <a:extLst>
                <a:ext uri="{FF2B5EF4-FFF2-40B4-BE49-F238E27FC236}">
                  <a16:creationId xmlns:a16="http://schemas.microsoft.com/office/drawing/2014/main" id="{9BD1753D-B96A-4023-8E0F-F5B6A94BA610}"/>
                </a:ext>
              </a:extLst>
            </p:cNvPr>
            <p:cNvSpPr/>
            <p:nvPr/>
          </p:nvSpPr>
          <p:spPr>
            <a:xfrm>
              <a:off x="6948480" y="2060848"/>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DirecTV Chile Ltda.</a:t>
              </a:r>
            </a:p>
          </p:txBody>
        </p:sp>
      </p:grpSp>
      <p:grpSp>
        <p:nvGrpSpPr>
          <p:cNvPr id="269" name="44 Grupo">
            <a:extLst>
              <a:ext uri="{FF2B5EF4-FFF2-40B4-BE49-F238E27FC236}">
                <a16:creationId xmlns:a16="http://schemas.microsoft.com/office/drawing/2014/main" id="{4AB5E9A2-BC48-4FA7-B6FA-DFFF0F17ECF2}"/>
              </a:ext>
            </a:extLst>
          </p:cNvPr>
          <p:cNvGrpSpPr/>
          <p:nvPr/>
        </p:nvGrpSpPr>
        <p:grpSpPr>
          <a:xfrm>
            <a:off x="6106991" y="3037146"/>
            <a:ext cx="1324800" cy="889200"/>
            <a:chOff x="4716016" y="4941236"/>
            <a:chExt cx="2315184" cy="1374609"/>
          </a:xfrm>
        </p:grpSpPr>
        <p:pic>
          <p:nvPicPr>
            <p:cNvPr id="270" name="Imagen 59">
              <a:extLst>
                <a:ext uri="{FF2B5EF4-FFF2-40B4-BE49-F238E27FC236}">
                  <a16:creationId xmlns:a16="http://schemas.microsoft.com/office/drawing/2014/main" id="{3A9479E3-294B-45BC-A898-308097F82C30}"/>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4863550" y="4951006"/>
              <a:ext cx="2141512" cy="937715"/>
            </a:xfrm>
            <a:prstGeom prst="rect">
              <a:avLst/>
            </a:prstGeom>
            <a:noFill/>
          </p:spPr>
        </p:pic>
        <p:sp>
          <p:nvSpPr>
            <p:cNvPr id="271" name="136 Rectángulo redondeado">
              <a:extLst>
                <a:ext uri="{FF2B5EF4-FFF2-40B4-BE49-F238E27FC236}">
                  <a16:creationId xmlns:a16="http://schemas.microsoft.com/office/drawing/2014/main" id="{3A13939B-F0E0-4AC1-9596-36B144D83261}"/>
                </a:ext>
              </a:extLst>
            </p:cNvPr>
            <p:cNvSpPr/>
            <p:nvPr/>
          </p:nvSpPr>
          <p:spPr>
            <a:xfrm>
              <a:off x="4716016" y="4941236"/>
              <a:ext cx="2315184" cy="137460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err="1">
                  <a:solidFill>
                    <a:schemeClr val="tx1"/>
                  </a:solidFill>
                </a:rPr>
                <a:t>ECCUSA</a:t>
              </a:r>
              <a:r>
                <a:rPr lang="es-CL" sz="800" dirty="0">
                  <a:solidFill>
                    <a:schemeClr val="tx1"/>
                  </a:solidFill>
                </a:rPr>
                <a:t> S.A.</a:t>
              </a:r>
            </a:p>
          </p:txBody>
        </p:sp>
      </p:grpSp>
      <p:grpSp>
        <p:nvGrpSpPr>
          <p:cNvPr id="275" name="73 Grupo">
            <a:extLst>
              <a:ext uri="{FF2B5EF4-FFF2-40B4-BE49-F238E27FC236}">
                <a16:creationId xmlns:a16="http://schemas.microsoft.com/office/drawing/2014/main" id="{F0321B9B-112E-4032-A222-F7FCFA9FE4C1}"/>
              </a:ext>
            </a:extLst>
          </p:cNvPr>
          <p:cNvGrpSpPr/>
          <p:nvPr/>
        </p:nvGrpSpPr>
        <p:grpSpPr>
          <a:xfrm>
            <a:off x="302073" y="3037146"/>
            <a:ext cx="1324801" cy="889200"/>
            <a:chOff x="343314" y="3501076"/>
            <a:chExt cx="1944000" cy="1152000"/>
          </a:xfrm>
        </p:grpSpPr>
        <p:pic>
          <p:nvPicPr>
            <p:cNvPr id="276" name="Picture 10">
              <a:extLst>
                <a:ext uri="{FF2B5EF4-FFF2-40B4-BE49-F238E27FC236}">
                  <a16:creationId xmlns:a16="http://schemas.microsoft.com/office/drawing/2014/main" id="{00C3683B-9290-4781-8C15-C8F29C598D79}"/>
                </a:ext>
              </a:extLst>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502838" y="3606344"/>
              <a:ext cx="1667585" cy="834301"/>
            </a:xfrm>
            <a:prstGeom prst="rect">
              <a:avLst/>
            </a:prstGeom>
            <a:noFill/>
          </p:spPr>
        </p:pic>
        <p:sp>
          <p:nvSpPr>
            <p:cNvPr id="277" name="122 Rectángulo redondeado">
              <a:extLst>
                <a:ext uri="{FF2B5EF4-FFF2-40B4-BE49-F238E27FC236}">
                  <a16:creationId xmlns:a16="http://schemas.microsoft.com/office/drawing/2014/main" id="{129A4B5E-6A03-4C3A-8B7C-949516DF0020}"/>
                </a:ext>
              </a:extLst>
            </p:cNvPr>
            <p:cNvSpPr/>
            <p:nvPr/>
          </p:nvSpPr>
          <p:spPr>
            <a:xfrm>
              <a:off x="343314" y="3501076"/>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CCU S.A.</a:t>
              </a:r>
            </a:p>
          </p:txBody>
        </p:sp>
      </p:grpSp>
      <p:grpSp>
        <p:nvGrpSpPr>
          <p:cNvPr id="278" name="52 Grupo">
            <a:extLst>
              <a:ext uri="{FF2B5EF4-FFF2-40B4-BE49-F238E27FC236}">
                <a16:creationId xmlns:a16="http://schemas.microsoft.com/office/drawing/2014/main" id="{141310D7-312A-4347-8A97-A256ACB650A4}"/>
              </a:ext>
            </a:extLst>
          </p:cNvPr>
          <p:cNvGrpSpPr/>
          <p:nvPr/>
        </p:nvGrpSpPr>
        <p:grpSpPr>
          <a:xfrm>
            <a:off x="4657901" y="3037146"/>
            <a:ext cx="1324800" cy="889200"/>
            <a:chOff x="323580" y="728826"/>
            <a:chExt cx="2319164" cy="1374319"/>
          </a:xfrm>
        </p:grpSpPr>
        <p:pic>
          <p:nvPicPr>
            <p:cNvPr id="279" name="Imagen 3">
              <a:extLst>
                <a:ext uri="{FF2B5EF4-FFF2-40B4-BE49-F238E27FC236}">
                  <a16:creationId xmlns:a16="http://schemas.microsoft.com/office/drawing/2014/main" id="{F3DF4877-57F7-4360-BB6A-2D7C7FCF343C}"/>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430584" y="1107362"/>
              <a:ext cx="2100690" cy="445124"/>
            </a:xfrm>
            <a:prstGeom prst="roundRect">
              <a:avLst/>
            </a:prstGeom>
            <a:noFill/>
          </p:spPr>
        </p:pic>
        <p:sp>
          <p:nvSpPr>
            <p:cNvPr id="280" name="54 Rectángulo redondeado">
              <a:extLst>
                <a:ext uri="{FF2B5EF4-FFF2-40B4-BE49-F238E27FC236}">
                  <a16:creationId xmlns:a16="http://schemas.microsoft.com/office/drawing/2014/main" id="{92CD9144-9DE3-4774-AE96-8C2A7E74EF39}"/>
                </a:ext>
              </a:extLst>
            </p:cNvPr>
            <p:cNvSpPr/>
            <p:nvPr/>
          </p:nvSpPr>
          <p:spPr>
            <a:xfrm>
              <a:off x="323580" y="728826"/>
              <a:ext cx="2319164" cy="137431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err="1">
                  <a:solidFill>
                    <a:schemeClr val="tx1"/>
                  </a:solidFill>
                </a:rPr>
                <a:t>PLASCO</a:t>
              </a:r>
              <a:r>
                <a:rPr lang="es-CL" sz="800" dirty="0">
                  <a:solidFill>
                    <a:schemeClr val="tx1"/>
                  </a:solidFill>
                </a:rPr>
                <a:t> S.A.</a:t>
              </a:r>
            </a:p>
          </p:txBody>
        </p:sp>
      </p:grpSp>
      <p:grpSp>
        <p:nvGrpSpPr>
          <p:cNvPr id="287" name="58 Grupo">
            <a:extLst>
              <a:ext uri="{FF2B5EF4-FFF2-40B4-BE49-F238E27FC236}">
                <a16:creationId xmlns:a16="http://schemas.microsoft.com/office/drawing/2014/main" id="{22EA6780-32AD-4F90-BFCB-22FCBE098BDF}"/>
              </a:ext>
            </a:extLst>
          </p:cNvPr>
          <p:cNvGrpSpPr/>
          <p:nvPr/>
        </p:nvGrpSpPr>
        <p:grpSpPr>
          <a:xfrm>
            <a:off x="4657901" y="2028402"/>
            <a:ext cx="1324800" cy="889200"/>
            <a:chOff x="4740162" y="728828"/>
            <a:chExt cx="2315184" cy="1374609"/>
          </a:xfrm>
        </p:grpSpPr>
        <p:pic>
          <p:nvPicPr>
            <p:cNvPr id="288" name="Picture 16">
              <a:extLst>
                <a:ext uri="{FF2B5EF4-FFF2-40B4-BE49-F238E27FC236}">
                  <a16:creationId xmlns:a16="http://schemas.microsoft.com/office/drawing/2014/main" id="{4DC4707B-4F72-4380-B694-D86FD9843419}"/>
                </a:ext>
              </a:extLst>
            </p:cNvPr>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4766636" y="973569"/>
              <a:ext cx="2260745" cy="585252"/>
            </a:xfrm>
            <a:prstGeom prst="rect">
              <a:avLst/>
            </a:prstGeom>
            <a:noFill/>
          </p:spPr>
        </p:pic>
        <p:sp>
          <p:nvSpPr>
            <p:cNvPr id="289" name="60 Rectángulo redondeado">
              <a:extLst>
                <a:ext uri="{FF2B5EF4-FFF2-40B4-BE49-F238E27FC236}">
                  <a16:creationId xmlns:a16="http://schemas.microsoft.com/office/drawing/2014/main" id="{C8ECFFF9-8669-4E92-9810-85EBA5A16D7E}"/>
                </a:ext>
              </a:extLst>
            </p:cNvPr>
            <p:cNvSpPr/>
            <p:nvPr/>
          </p:nvSpPr>
          <p:spPr>
            <a:xfrm>
              <a:off x="4740162" y="728828"/>
              <a:ext cx="2315184" cy="137460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Grupo SAESA</a:t>
              </a:r>
            </a:p>
          </p:txBody>
        </p:sp>
      </p:grpSp>
      <p:grpSp>
        <p:nvGrpSpPr>
          <p:cNvPr id="290" name="52 Grupo">
            <a:extLst>
              <a:ext uri="{FF2B5EF4-FFF2-40B4-BE49-F238E27FC236}">
                <a16:creationId xmlns:a16="http://schemas.microsoft.com/office/drawing/2014/main" id="{07F6C7F5-060C-4FFB-8E2D-91A9A809AB2E}"/>
              </a:ext>
            </a:extLst>
          </p:cNvPr>
          <p:cNvGrpSpPr/>
          <p:nvPr/>
        </p:nvGrpSpPr>
        <p:grpSpPr>
          <a:xfrm>
            <a:off x="7559459" y="1025477"/>
            <a:ext cx="1324800" cy="889200"/>
            <a:chOff x="323580" y="728828"/>
            <a:chExt cx="2319156" cy="1374317"/>
          </a:xfrm>
          <a:noFill/>
        </p:grpSpPr>
        <p:pic>
          <p:nvPicPr>
            <p:cNvPr id="291" name="Imagen 3">
              <a:extLst>
                <a:ext uri="{FF2B5EF4-FFF2-40B4-BE49-F238E27FC236}">
                  <a16:creationId xmlns:a16="http://schemas.microsoft.com/office/drawing/2014/main" id="{EC8F0159-9D96-4520-9B3F-56BABBE08D2D}"/>
                </a:ext>
              </a:extLst>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332932" y="933180"/>
              <a:ext cx="2265163" cy="794351"/>
            </a:xfrm>
            <a:prstGeom prst="roundRect">
              <a:avLst/>
            </a:prstGeom>
            <a:grpFill/>
          </p:spPr>
        </p:pic>
        <p:sp>
          <p:nvSpPr>
            <p:cNvPr id="292" name="54 Rectángulo redondeado">
              <a:extLst>
                <a:ext uri="{FF2B5EF4-FFF2-40B4-BE49-F238E27FC236}">
                  <a16:creationId xmlns:a16="http://schemas.microsoft.com/office/drawing/2014/main" id="{FE4EAA6D-93EB-425B-8223-F44D12D49F4B}"/>
                </a:ext>
              </a:extLst>
            </p:cNvPr>
            <p:cNvSpPr/>
            <p:nvPr/>
          </p:nvSpPr>
          <p:spPr>
            <a:xfrm>
              <a:off x="323580" y="728828"/>
              <a:ext cx="2319156" cy="1374317"/>
            </a:xfrm>
            <a:prstGeom prst="roundRect">
              <a:avLst/>
            </a:prstGeom>
            <a:grp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ESVAL S.A.</a:t>
              </a:r>
            </a:p>
          </p:txBody>
        </p:sp>
      </p:grpSp>
      <p:grpSp>
        <p:nvGrpSpPr>
          <p:cNvPr id="293" name="58 Grupo">
            <a:extLst>
              <a:ext uri="{FF2B5EF4-FFF2-40B4-BE49-F238E27FC236}">
                <a16:creationId xmlns:a16="http://schemas.microsoft.com/office/drawing/2014/main" id="{8F2DCB0A-71A2-4916-AFD3-ACC693E6BA77}"/>
              </a:ext>
            </a:extLst>
          </p:cNvPr>
          <p:cNvGrpSpPr/>
          <p:nvPr/>
        </p:nvGrpSpPr>
        <p:grpSpPr>
          <a:xfrm>
            <a:off x="6105467" y="2028402"/>
            <a:ext cx="1327848" cy="889200"/>
            <a:chOff x="4740162" y="728828"/>
            <a:chExt cx="2320510" cy="1374609"/>
          </a:xfrm>
        </p:grpSpPr>
        <p:pic>
          <p:nvPicPr>
            <p:cNvPr id="294" name="Picture 16">
              <a:extLst>
                <a:ext uri="{FF2B5EF4-FFF2-40B4-BE49-F238E27FC236}">
                  <a16:creationId xmlns:a16="http://schemas.microsoft.com/office/drawing/2014/main" id="{70747EFD-DE98-4315-B993-B3A8662AF1AD}"/>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4799927" y="1009072"/>
              <a:ext cx="2260745" cy="514245"/>
            </a:xfrm>
            <a:prstGeom prst="rect">
              <a:avLst/>
            </a:prstGeom>
            <a:noFill/>
          </p:spPr>
        </p:pic>
        <p:sp>
          <p:nvSpPr>
            <p:cNvPr id="295" name="60 Rectángulo redondeado">
              <a:extLst>
                <a:ext uri="{FF2B5EF4-FFF2-40B4-BE49-F238E27FC236}">
                  <a16:creationId xmlns:a16="http://schemas.microsoft.com/office/drawing/2014/main" id="{215E17F0-37CD-4DD5-AE81-397F8ACEE746}"/>
                </a:ext>
              </a:extLst>
            </p:cNvPr>
            <p:cNvSpPr/>
            <p:nvPr/>
          </p:nvSpPr>
          <p:spPr>
            <a:xfrm>
              <a:off x="4740162" y="728828"/>
              <a:ext cx="2315184" cy="137460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err="1">
                  <a:solidFill>
                    <a:schemeClr val="tx1"/>
                  </a:solidFill>
                </a:rPr>
                <a:t>Frontel</a:t>
              </a:r>
              <a:r>
                <a:rPr lang="es-CL" sz="800" dirty="0">
                  <a:solidFill>
                    <a:schemeClr val="tx1"/>
                  </a:solidFill>
                </a:rPr>
                <a:t> S.A.</a:t>
              </a:r>
            </a:p>
          </p:txBody>
        </p:sp>
      </p:grpSp>
      <p:grpSp>
        <p:nvGrpSpPr>
          <p:cNvPr id="296" name="47 Grupo">
            <a:extLst>
              <a:ext uri="{FF2B5EF4-FFF2-40B4-BE49-F238E27FC236}">
                <a16:creationId xmlns:a16="http://schemas.microsoft.com/office/drawing/2014/main" id="{337C47AC-6100-4C67-8A79-59B81B0B5B06}"/>
              </a:ext>
            </a:extLst>
          </p:cNvPr>
          <p:cNvGrpSpPr/>
          <p:nvPr/>
        </p:nvGrpSpPr>
        <p:grpSpPr>
          <a:xfrm>
            <a:off x="302073" y="1026692"/>
            <a:ext cx="1324800" cy="889200"/>
            <a:chOff x="6948480" y="4941168"/>
            <a:chExt cx="1944000" cy="1152000"/>
          </a:xfrm>
        </p:grpSpPr>
        <p:pic>
          <p:nvPicPr>
            <p:cNvPr id="297" name="Imagen 19">
              <a:extLst>
                <a:ext uri="{FF2B5EF4-FFF2-40B4-BE49-F238E27FC236}">
                  <a16:creationId xmlns:a16="http://schemas.microsoft.com/office/drawing/2014/main" id="{AD676E03-908C-4085-A628-FD71F5F1AA75}"/>
                </a:ext>
              </a:extLst>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7498642" y="5047926"/>
              <a:ext cx="859758" cy="752748"/>
            </a:xfrm>
            <a:prstGeom prst="rect">
              <a:avLst/>
            </a:prstGeom>
            <a:noFill/>
          </p:spPr>
        </p:pic>
        <p:sp>
          <p:nvSpPr>
            <p:cNvPr id="298" name="122 Rectángulo redondeado">
              <a:extLst>
                <a:ext uri="{FF2B5EF4-FFF2-40B4-BE49-F238E27FC236}">
                  <a16:creationId xmlns:a16="http://schemas.microsoft.com/office/drawing/2014/main" id="{E95F8F43-B115-43CF-81B1-B032EB0E0EA4}"/>
                </a:ext>
              </a:extLst>
            </p:cNvPr>
            <p:cNvSpPr/>
            <p:nvPr/>
          </p:nvSpPr>
          <p:spPr>
            <a:xfrm>
              <a:off x="6948480" y="4941168"/>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err="1">
                  <a:solidFill>
                    <a:schemeClr val="tx1"/>
                  </a:solidFill>
                </a:rPr>
                <a:t>ADT</a:t>
              </a:r>
              <a:r>
                <a:rPr lang="es-CL" sz="800" dirty="0">
                  <a:solidFill>
                    <a:schemeClr val="tx1"/>
                  </a:solidFill>
                </a:rPr>
                <a:t> Chile  S.A.</a:t>
              </a:r>
            </a:p>
          </p:txBody>
        </p:sp>
      </p:grpSp>
      <p:grpSp>
        <p:nvGrpSpPr>
          <p:cNvPr id="299" name="47 Grupo">
            <a:extLst>
              <a:ext uri="{FF2B5EF4-FFF2-40B4-BE49-F238E27FC236}">
                <a16:creationId xmlns:a16="http://schemas.microsoft.com/office/drawing/2014/main" id="{FB0A81FF-DD0D-413F-B28B-615609A48A37}"/>
              </a:ext>
            </a:extLst>
          </p:cNvPr>
          <p:cNvGrpSpPr/>
          <p:nvPr/>
        </p:nvGrpSpPr>
        <p:grpSpPr>
          <a:xfrm>
            <a:off x="302073" y="2028402"/>
            <a:ext cx="1324800" cy="889200"/>
            <a:chOff x="6948480" y="4941168"/>
            <a:chExt cx="2315184" cy="1374609"/>
          </a:xfrm>
        </p:grpSpPr>
        <p:pic>
          <p:nvPicPr>
            <p:cNvPr id="300" name="Imagen 19">
              <a:extLst>
                <a:ext uri="{FF2B5EF4-FFF2-40B4-BE49-F238E27FC236}">
                  <a16:creationId xmlns:a16="http://schemas.microsoft.com/office/drawing/2014/main" id="{ACAF6D31-7EBD-4275-9349-89D955F21EEA}"/>
                </a:ext>
              </a:extLst>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7055867" y="5413300"/>
              <a:ext cx="2112062" cy="261565"/>
            </a:xfrm>
            <a:prstGeom prst="rect">
              <a:avLst/>
            </a:prstGeom>
            <a:noFill/>
          </p:spPr>
        </p:pic>
        <p:sp>
          <p:nvSpPr>
            <p:cNvPr id="301" name="99 Rectángulo redondeado">
              <a:extLst>
                <a:ext uri="{FF2B5EF4-FFF2-40B4-BE49-F238E27FC236}">
                  <a16:creationId xmlns:a16="http://schemas.microsoft.com/office/drawing/2014/main" id="{89FEDD71-10D1-4F37-AE9A-1D77F4E1C93B}"/>
                </a:ext>
              </a:extLst>
            </p:cNvPr>
            <p:cNvSpPr/>
            <p:nvPr/>
          </p:nvSpPr>
          <p:spPr>
            <a:xfrm>
              <a:off x="6948480" y="4941168"/>
              <a:ext cx="2315184" cy="137460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Fashions Park S.A. </a:t>
              </a:r>
            </a:p>
          </p:txBody>
        </p:sp>
      </p:grpSp>
      <p:grpSp>
        <p:nvGrpSpPr>
          <p:cNvPr id="302" name="73 Grupo">
            <a:extLst>
              <a:ext uri="{FF2B5EF4-FFF2-40B4-BE49-F238E27FC236}">
                <a16:creationId xmlns:a16="http://schemas.microsoft.com/office/drawing/2014/main" id="{226489D7-2863-48BA-8422-0089A88C721C}"/>
              </a:ext>
            </a:extLst>
          </p:cNvPr>
          <p:cNvGrpSpPr/>
          <p:nvPr/>
        </p:nvGrpSpPr>
        <p:grpSpPr>
          <a:xfrm>
            <a:off x="7559460" y="2054879"/>
            <a:ext cx="1324799" cy="889200"/>
            <a:chOff x="323582" y="3501077"/>
            <a:chExt cx="2315184" cy="1380462"/>
          </a:xfrm>
        </p:grpSpPr>
        <p:pic>
          <p:nvPicPr>
            <p:cNvPr id="303" name="Picture 10">
              <a:extLst>
                <a:ext uri="{FF2B5EF4-FFF2-40B4-BE49-F238E27FC236}">
                  <a16:creationId xmlns:a16="http://schemas.microsoft.com/office/drawing/2014/main" id="{7BC75145-3E98-4046-A090-32387E58DB9B}"/>
                </a:ext>
              </a:extLst>
            </p:cNvPr>
            <p:cNvPicPr>
              <a:picLocks noChangeAspect="1" noChangeArrowheads="1"/>
            </p:cNvPicPr>
            <p:nvPr/>
          </p:nvPicPr>
          <p:blipFill>
            <a:blip r:embed="rId20">
              <a:extLst>
                <a:ext uri="{28A0092B-C50C-407E-A947-70E740481C1C}">
                  <a14:useLocalDpi xmlns:a14="http://schemas.microsoft.com/office/drawing/2010/main" val="0"/>
                </a:ext>
              </a:extLst>
            </a:blip>
            <a:stretch>
              <a:fillRect/>
            </a:stretch>
          </p:blipFill>
          <p:spPr bwMode="auto">
            <a:xfrm>
              <a:off x="493053" y="3818445"/>
              <a:ext cx="2023105" cy="616198"/>
            </a:xfrm>
            <a:prstGeom prst="rect">
              <a:avLst/>
            </a:prstGeom>
            <a:noFill/>
          </p:spPr>
        </p:pic>
        <p:sp>
          <p:nvSpPr>
            <p:cNvPr id="304" name="96 Rectángulo redondeado">
              <a:extLst>
                <a:ext uri="{FF2B5EF4-FFF2-40B4-BE49-F238E27FC236}">
                  <a16:creationId xmlns:a16="http://schemas.microsoft.com/office/drawing/2014/main" id="{41236AE6-7B14-4375-AA26-7E0458727AB5}"/>
                </a:ext>
              </a:extLst>
            </p:cNvPr>
            <p:cNvSpPr/>
            <p:nvPr/>
          </p:nvSpPr>
          <p:spPr>
            <a:xfrm>
              <a:off x="323582" y="3501077"/>
              <a:ext cx="2315184" cy="1380462"/>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err="1">
                  <a:solidFill>
                    <a:schemeClr val="tx1"/>
                  </a:solidFill>
                </a:rPr>
                <a:t>Univers</a:t>
              </a:r>
              <a:r>
                <a:rPr lang="es-CL" sz="800" dirty="0">
                  <a:solidFill>
                    <a:schemeClr val="tx1"/>
                  </a:solidFill>
                </a:rPr>
                <a:t>. del Desarrollo</a:t>
              </a:r>
            </a:p>
          </p:txBody>
        </p:sp>
      </p:grpSp>
      <p:grpSp>
        <p:nvGrpSpPr>
          <p:cNvPr id="320" name="44 Grupo">
            <a:extLst>
              <a:ext uri="{FF2B5EF4-FFF2-40B4-BE49-F238E27FC236}">
                <a16:creationId xmlns:a16="http://schemas.microsoft.com/office/drawing/2014/main" id="{73A90CD7-BEE9-4322-A2C2-ECF52749C687}"/>
              </a:ext>
            </a:extLst>
          </p:cNvPr>
          <p:cNvGrpSpPr/>
          <p:nvPr/>
        </p:nvGrpSpPr>
        <p:grpSpPr>
          <a:xfrm>
            <a:off x="302073" y="4038089"/>
            <a:ext cx="1324800" cy="889200"/>
            <a:chOff x="4716016" y="4941236"/>
            <a:chExt cx="2315184" cy="1374609"/>
          </a:xfrm>
        </p:grpSpPr>
        <p:pic>
          <p:nvPicPr>
            <p:cNvPr id="321" name="Imagen 59">
              <a:extLst>
                <a:ext uri="{FF2B5EF4-FFF2-40B4-BE49-F238E27FC236}">
                  <a16:creationId xmlns:a16="http://schemas.microsoft.com/office/drawing/2014/main" id="{FD258E76-592D-41F7-8DF0-104182A35ECD}"/>
                </a:ext>
              </a:extLst>
            </p:cNvPr>
            <p:cNvPicPr>
              <a:picLocks noChangeAspect="1" noChangeArrowheads="1"/>
            </p:cNvPicPr>
            <p:nvPr/>
          </p:nvPicPr>
          <p:blipFill>
            <a:blip r:embed="rId21">
              <a:extLst>
                <a:ext uri="{28A0092B-C50C-407E-A947-70E740481C1C}">
                  <a14:useLocalDpi xmlns:a14="http://schemas.microsoft.com/office/drawing/2010/main" val="0"/>
                </a:ext>
              </a:extLst>
            </a:blip>
            <a:stretch>
              <a:fillRect/>
            </a:stretch>
          </p:blipFill>
          <p:spPr bwMode="auto">
            <a:xfrm>
              <a:off x="4871892" y="5144492"/>
              <a:ext cx="2055458" cy="667826"/>
            </a:xfrm>
            <a:prstGeom prst="rect">
              <a:avLst/>
            </a:prstGeom>
            <a:noFill/>
          </p:spPr>
        </p:pic>
        <p:sp>
          <p:nvSpPr>
            <p:cNvPr id="322" name="91 Rectángulo redondeado">
              <a:extLst>
                <a:ext uri="{FF2B5EF4-FFF2-40B4-BE49-F238E27FC236}">
                  <a16:creationId xmlns:a16="http://schemas.microsoft.com/office/drawing/2014/main" id="{F8F24006-16E5-49E3-AD38-27227DBA698C}"/>
                </a:ext>
              </a:extLst>
            </p:cNvPr>
            <p:cNvSpPr/>
            <p:nvPr/>
          </p:nvSpPr>
          <p:spPr>
            <a:xfrm>
              <a:off x="4716016" y="4941236"/>
              <a:ext cx="2315184" cy="137460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Cervecería Chile S.A.</a:t>
              </a:r>
            </a:p>
          </p:txBody>
        </p:sp>
      </p:grpSp>
      <p:grpSp>
        <p:nvGrpSpPr>
          <p:cNvPr id="323" name="44 Grupo">
            <a:extLst>
              <a:ext uri="{FF2B5EF4-FFF2-40B4-BE49-F238E27FC236}">
                <a16:creationId xmlns:a16="http://schemas.microsoft.com/office/drawing/2014/main" id="{2B896693-2C63-4F80-AB5E-352AD7A9A61E}"/>
              </a:ext>
            </a:extLst>
          </p:cNvPr>
          <p:cNvGrpSpPr/>
          <p:nvPr/>
        </p:nvGrpSpPr>
        <p:grpSpPr>
          <a:xfrm>
            <a:off x="6106991" y="4038089"/>
            <a:ext cx="1324800" cy="889200"/>
            <a:chOff x="4716016" y="4941236"/>
            <a:chExt cx="2315184" cy="1374609"/>
          </a:xfrm>
        </p:grpSpPr>
        <p:pic>
          <p:nvPicPr>
            <p:cNvPr id="324" name="Imagen 59">
              <a:extLst>
                <a:ext uri="{FF2B5EF4-FFF2-40B4-BE49-F238E27FC236}">
                  <a16:creationId xmlns:a16="http://schemas.microsoft.com/office/drawing/2014/main" id="{716C3D29-76C3-4A40-8F34-C78BB22E8248}"/>
                </a:ext>
              </a:extLst>
            </p:cNvPr>
            <p:cNvPicPr>
              <a:picLocks noChangeAspect="1" noChangeArrowheads="1"/>
            </p:cNvPicPr>
            <p:nvPr/>
          </p:nvPicPr>
          <p:blipFill>
            <a:blip r:embed="rId22" cstate="print">
              <a:extLst>
                <a:ext uri="{28A0092B-C50C-407E-A947-70E740481C1C}">
                  <a14:useLocalDpi xmlns:a14="http://schemas.microsoft.com/office/drawing/2010/main" val="0"/>
                </a:ext>
              </a:extLst>
            </a:blip>
            <a:stretch>
              <a:fillRect/>
            </a:stretch>
          </p:blipFill>
          <p:spPr bwMode="auto">
            <a:xfrm>
              <a:off x="5225210" y="4991134"/>
              <a:ext cx="1132427" cy="1001739"/>
            </a:xfrm>
            <a:prstGeom prst="rect">
              <a:avLst/>
            </a:prstGeom>
            <a:noFill/>
          </p:spPr>
        </p:pic>
        <p:sp>
          <p:nvSpPr>
            <p:cNvPr id="325" name="136 Rectángulo redondeado">
              <a:extLst>
                <a:ext uri="{FF2B5EF4-FFF2-40B4-BE49-F238E27FC236}">
                  <a16:creationId xmlns:a16="http://schemas.microsoft.com/office/drawing/2014/main" id="{BDCDECA5-1CF1-40D6-857A-F70E68AA9A70}"/>
                </a:ext>
              </a:extLst>
            </p:cNvPr>
            <p:cNvSpPr/>
            <p:nvPr/>
          </p:nvSpPr>
          <p:spPr>
            <a:xfrm>
              <a:off x="4716016" y="4941236"/>
              <a:ext cx="2315184" cy="137460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Cecinas Llanquihue S.A.</a:t>
              </a:r>
            </a:p>
          </p:txBody>
        </p:sp>
      </p:grpSp>
      <p:grpSp>
        <p:nvGrpSpPr>
          <p:cNvPr id="326" name="41 Grupo">
            <a:extLst>
              <a:ext uri="{FF2B5EF4-FFF2-40B4-BE49-F238E27FC236}">
                <a16:creationId xmlns:a16="http://schemas.microsoft.com/office/drawing/2014/main" id="{F8CE6231-3642-4054-8F4E-34023849F2F1}"/>
              </a:ext>
            </a:extLst>
          </p:cNvPr>
          <p:cNvGrpSpPr/>
          <p:nvPr/>
        </p:nvGrpSpPr>
        <p:grpSpPr>
          <a:xfrm>
            <a:off x="3199376" y="4038089"/>
            <a:ext cx="1324800" cy="889200"/>
            <a:chOff x="2579949" y="4941236"/>
            <a:chExt cx="1944000" cy="1152000"/>
          </a:xfrm>
        </p:grpSpPr>
        <p:pic>
          <p:nvPicPr>
            <p:cNvPr id="327" name="Imagen 16">
              <a:extLst>
                <a:ext uri="{FF2B5EF4-FFF2-40B4-BE49-F238E27FC236}">
                  <a16:creationId xmlns:a16="http://schemas.microsoft.com/office/drawing/2014/main" id="{880F0C7B-8B9B-4741-A5E3-9D2320F3EF47}"/>
                </a:ext>
              </a:extLst>
            </p:cNvPr>
            <p:cNvPicPr>
              <a:picLocks noChangeAspect="1" noChangeArrowheads="1"/>
            </p:cNvPicPr>
            <p:nvPr/>
          </p:nvPicPr>
          <p:blipFill>
            <a:blip r:embed="rId23" cstate="print"/>
            <a:stretch>
              <a:fillRect/>
            </a:stretch>
          </p:blipFill>
          <p:spPr bwMode="auto">
            <a:xfrm>
              <a:off x="2853332" y="5049912"/>
              <a:ext cx="1356144" cy="786565"/>
            </a:xfrm>
            <a:prstGeom prst="rect">
              <a:avLst/>
            </a:prstGeom>
            <a:noFill/>
          </p:spPr>
        </p:pic>
        <p:sp>
          <p:nvSpPr>
            <p:cNvPr id="328" name="58 Rectángulo redondeado">
              <a:extLst>
                <a:ext uri="{FF2B5EF4-FFF2-40B4-BE49-F238E27FC236}">
                  <a16:creationId xmlns:a16="http://schemas.microsoft.com/office/drawing/2014/main" id="{4FBE9817-2492-4E62-B78C-3A88B53E5C5F}"/>
                </a:ext>
              </a:extLst>
            </p:cNvPr>
            <p:cNvSpPr/>
            <p:nvPr/>
          </p:nvSpPr>
          <p:spPr>
            <a:xfrm>
              <a:off x="2579949" y="4941236"/>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Alimentos y Frutos S.A..</a:t>
              </a:r>
            </a:p>
          </p:txBody>
        </p:sp>
      </p:grpSp>
      <p:grpSp>
        <p:nvGrpSpPr>
          <p:cNvPr id="329" name="44 Grupo">
            <a:extLst>
              <a:ext uri="{FF2B5EF4-FFF2-40B4-BE49-F238E27FC236}">
                <a16:creationId xmlns:a16="http://schemas.microsoft.com/office/drawing/2014/main" id="{FC19D022-7D06-40A4-878F-A23B3A068170}"/>
              </a:ext>
            </a:extLst>
          </p:cNvPr>
          <p:cNvGrpSpPr/>
          <p:nvPr/>
        </p:nvGrpSpPr>
        <p:grpSpPr>
          <a:xfrm>
            <a:off x="4657901" y="4038089"/>
            <a:ext cx="1324800" cy="889200"/>
            <a:chOff x="4716016" y="4941236"/>
            <a:chExt cx="1944000" cy="1152000"/>
          </a:xfrm>
        </p:grpSpPr>
        <p:pic>
          <p:nvPicPr>
            <p:cNvPr id="330" name="Imagen 59">
              <a:extLst>
                <a:ext uri="{FF2B5EF4-FFF2-40B4-BE49-F238E27FC236}">
                  <a16:creationId xmlns:a16="http://schemas.microsoft.com/office/drawing/2014/main" id="{05D51264-3220-41F9-8BF2-33DA090A9650}"/>
                </a:ext>
              </a:extLst>
            </p:cNvPr>
            <p:cNvPicPr>
              <a:picLocks noChangeAspect="1" noChangeArrowheads="1"/>
            </p:cNvPicPr>
            <p:nvPr/>
          </p:nvPicPr>
          <p:blipFill>
            <a:blip r:embed="rId24">
              <a:extLst>
                <a:ext uri="{28A0092B-C50C-407E-A947-70E740481C1C}">
                  <a14:useLocalDpi xmlns:a14="http://schemas.microsoft.com/office/drawing/2010/main" val="0"/>
                </a:ext>
              </a:extLst>
            </a:blip>
            <a:stretch>
              <a:fillRect/>
            </a:stretch>
          </p:blipFill>
          <p:spPr bwMode="auto">
            <a:xfrm>
              <a:off x="5014695" y="4991135"/>
              <a:ext cx="1341615" cy="814344"/>
            </a:xfrm>
            <a:prstGeom prst="rect">
              <a:avLst/>
            </a:prstGeom>
            <a:noFill/>
          </p:spPr>
        </p:pic>
        <p:sp>
          <p:nvSpPr>
            <p:cNvPr id="331" name="136 Rectángulo redondeado">
              <a:extLst>
                <a:ext uri="{FF2B5EF4-FFF2-40B4-BE49-F238E27FC236}">
                  <a16:creationId xmlns:a16="http://schemas.microsoft.com/office/drawing/2014/main" id="{13640C62-47EF-4DA3-84F8-C15BC304587C}"/>
                </a:ext>
              </a:extLst>
            </p:cNvPr>
            <p:cNvSpPr/>
            <p:nvPr/>
          </p:nvSpPr>
          <p:spPr>
            <a:xfrm>
              <a:off x="4716016" y="4941236"/>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Productos Fernández S.A.</a:t>
              </a:r>
            </a:p>
          </p:txBody>
        </p:sp>
      </p:grpSp>
      <p:grpSp>
        <p:nvGrpSpPr>
          <p:cNvPr id="332" name="67 Grupo">
            <a:extLst>
              <a:ext uri="{FF2B5EF4-FFF2-40B4-BE49-F238E27FC236}">
                <a16:creationId xmlns:a16="http://schemas.microsoft.com/office/drawing/2014/main" id="{5E9338F4-F382-45EE-B56A-D97A19BAB7A8}"/>
              </a:ext>
            </a:extLst>
          </p:cNvPr>
          <p:cNvGrpSpPr/>
          <p:nvPr/>
        </p:nvGrpSpPr>
        <p:grpSpPr>
          <a:xfrm>
            <a:off x="1752544" y="4038089"/>
            <a:ext cx="1324800" cy="889200"/>
            <a:chOff x="2507833" y="2060916"/>
            <a:chExt cx="1944000" cy="1152000"/>
          </a:xfrm>
        </p:grpSpPr>
        <p:pic>
          <p:nvPicPr>
            <p:cNvPr id="333" name="Imagen 6">
              <a:extLst>
                <a:ext uri="{FF2B5EF4-FFF2-40B4-BE49-F238E27FC236}">
                  <a16:creationId xmlns:a16="http://schemas.microsoft.com/office/drawing/2014/main" id="{909BD505-4913-4EBA-82FA-CC94B17F68BA}"/>
                </a:ext>
              </a:extLst>
            </p:cNvPr>
            <p:cNvPicPr>
              <a:picLocks noChangeAspect="1" noChangeArrowheads="1"/>
            </p:cNvPicPr>
            <p:nvPr/>
          </p:nvPicPr>
          <p:blipFill>
            <a:blip r:embed="rId25" cstate="print"/>
            <a:srcRect l="3267" t="10211" r="4609" b="14447"/>
            <a:stretch>
              <a:fillRect/>
            </a:stretch>
          </p:blipFill>
          <p:spPr bwMode="auto">
            <a:xfrm>
              <a:off x="2591780" y="2420888"/>
              <a:ext cx="1800200" cy="288032"/>
            </a:xfrm>
            <a:prstGeom prst="rect">
              <a:avLst/>
            </a:prstGeom>
            <a:noFill/>
          </p:spPr>
        </p:pic>
        <p:sp>
          <p:nvSpPr>
            <p:cNvPr id="334" name="69 Rectángulo redondeado">
              <a:extLst>
                <a:ext uri="{FF2B5EF4-FFF2-40B4-BE49-F238E27FC236}">
                  <a16:creationId xmlns:a16="http://schemas.microsoft.com/office/drawing/2014/main" id="{4B0B3CDB-C0E3-49D8-9ABC-B5BB5BF77BA9}"/>
                </a:ext>
              </a:extLst>
            </p:cNvPr>
            <p:cNvSpPr/>
            <p:nvPr/>
          </p:nvSpPr>
          <p:spPr>
            <a:xfrm>
              <a:off x="2507833" y="2060916"/>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Viña Concha y Toro S.A.</a:t>
              </a:r>
            </a:p>
          </p:txBody>
        </p:sp>
      </p:grpSp>
      <p:grpSp>
        <p:nvGrpSpPr>
          <p:cNvPr id="335" name="47 Grupo">
            <a:extLst>
              <a:ext uri="{FF2B5EF4-FFF2-40B4-BE49-F238E27FC236}">
                <a16:creationId xmlns:a16="http://schemas.microsoft.com/office/drawing/2014/main" id="{5A10F1B9-4A8D-49CD-8591-55D484A69952}"/>
              </a:ext>
            </a:extLst>
          </p:cNvPr>
          <p:cNvGrpSpPr/>
          <p:nvPr/>
        </p:nvGrpSpPr>
        <p:grpSpPr>
          <a:xfrm>
            <a:off x="6106991" y="5045324"/>
            <a:ext cx="1324800" cy="889200"/>
            <a:chOff x="6948480" y="4941168"/>
            <a:chExt cx="1944000" cy="1152000"/>
          </a:xfrm>
        </p:grpSpPr>
        <p:pic>
          <p:nvPicPr>
            <p:cNvPr id="336" name="Imagen 19">
              <a:extLst>
                <a:ext uri="{FF2B5EF4-FFF2-40B4-BE49-F238E27FC236}">
                  <a16:creationId xmlns:a16="http://schemas.microsoft.com/office/drawing/2014/main" id="{0EFAA506-4BA6-4B80-B6AF-1CAC1562BC6A}"/>
                </a:ext>
              </a:extLst>
            </p:cNvPr>
            <p:cNvPicPr>
              <a:picLocks noChangeAspect="1" noChangeArrowheads="1"/>
            </p:cNvPicPr>
            <p:nvPr/>
          </p:nvPicPr>
          <p:blipFill>
            <a:blip r:embed="rId26">
              <a:extLst>
                <a:ext uri="{28A0092B-C50C-407E-A947-70E740481C1C}">
                  <a14:useLocalDpi xmlns:a14="http://schemas.microsoft.com/office/drawing/2010/main" val="0"/>
                </a:ext>
              </a:extLst>
            </a:blip>
            <a:stretch>
              <a:fillRect/>
            </a:stretch>
          </p:blipFill>
          <p:spPr bwMode="auto">
            <a:xfrm>
              <a:off x="7253662" y="4978061"/>
              <a:ext cx="1498939" cy="838153"/>
            </a:xfrm>
            <a:prstGeom prst="rect">
              <a:avLst/>
            </a:prstGeom>
            <a:noFill/>
          </p:spPr>
        </p:pic>
        <p:sp>
          <p:nvSpPr>
            <p:cNvPr id="337" name="129 Rectángulo redondeado">
              <a:extLst>
                <a:ext uri="{FF2B5EF4-FFF2-40B4-BE49-F238E27FC236}">
                  <a16:creationId xmlns:a16="http://schemas.microsoft.com/office/drawing/2014/main" id="{26788097-B1D8-4694-88F7-F528ADDB1115}"/>
                </a:ext>
              </a:extLst>
            </p:cNvPr>
            <p:cNvSpPr/>
            <p:nvPr/>
          </p:nvSpPr>
          <p:spPr>
            <a:xfrm>
              <a:off x="6948480" y="4941168"/>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SOPROLE S.A. </a:t>
              </a:r>
            </a:p>
          </p:txBody>
        </p:sp>
      </p:grpSp>
      <p:grpSp>
        <p:nvGrpSpPr>
          <p:cNvPr id="338" name="47 Grupo">
            <a:extLst>
              <a:ext uri="{FF2B5EF4-FFF2-40B4-BE49-F238E27FC236}">
                <a16:creationId xmlns:a16="http://schemas.microsoft.com/office/drawing/2014/main" id="{0B7FB781-D725-49F9-9227-39E219F9954C}"/>
              </a:ext>
            </a:extLst>
          </p:cNvPr>
          <p:cNvGrpSpPr/>
          <p:nvPr/>
        </p:nvGrpSpPr>
        <p:grpSpPr>
          <a:xfrm>
            <a:off x="7551240" y="5045324"/>
            <a:ext cx="1324800" cy="889200"/>
            <a:chOff x="6948480" y="4941168"/>
            <a:chExt cx="2315184" cy="1374609"/>
          </a:xfrm>
        </p:grpSpPr>
        <p:pic>
          <p:nvPicPr>
            <p:cNvPr id="339" name="Imagen 19">
              <a:extLst>
                <a:ext uri="{FF2B5EF4-FFF2-40B4-BE49-F238E27FC236}">
                  <a16:creationId xmlns:a16="http://schemas.microsoft.com/office/drawing/2014/main" id="{871506D0-DE8C-481A-8182-915D8A198C01}"/>
                </a:ext>
              </a:extLst>
            </p:cNvPr>
            <p:cNvPicPr>
              <a:picLocks noChangeAspect="1" noChangeArrowheads="1"/>
            </p:cNvPicPr>
            <p:nvPr/>
          </p:nvPicPr>
          <p:blipFill>
            <a:blip r:embed="rId27">
              <a:extLst>
                <a:ext uri="{28A0092B-C50C-407E-A947-70E740481C1C}">
                  <a14:useLocalDpi xmlns:a14="http://schemas.microsoft.com/office/drawing/2010/main" val="0"/>
                </a:ext>
              </a:extLst>
            </a:blip>
            <a:stretch>
              <a:fillRect/>
            </a:stretch>
          </p:blipFill>
          <p:spPr bwMode="auto">
            <a:xfrm>
              <a:off x="7074118" y="5142587"/>
              <a:ext cx="2152284" cy="723478"/>
            </a:xfrm>
            <a:prstGeom prst="rect">
              <a:avLst/>
            </a:prstGeom>
            <a:noFill/>
          </p:spPr>
        </p:pic>
        <p:sp>
          <p:nvSpPr>
            <p:cNvPr id="340" name="99 Rectángulo redondeado">
              <a:extLst>
                <a:ext uri="{FF2B5EF4-FFF2-40B4-BE49-F238E27FC236}">
                  <a16:creationId xmlns:a16="http://schemas.microsoft.com/office/drawing/2014/main" id="{C8C30ECF-D891-41D6-87FE-8BD05CF730D8}"/>
                </a:ext>
              </a:extLst>
            </p:cNvPr>
            <p:cNvSpPr/>
            <p:nvPr/>
          </p:nvSpPr>
          <p:spPr>
            <a:xfrm>
              <a:off x="6948480" y="4941168"/>
              <a:ext cx="2315184" cy="137460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err="1">
                  <a:solidFill>
                    <a:schemeClr val="tx1"/>
                  </a:solidFill>
                </a:rPr>
                <a:t>Prolesur</a:t>
              </a:r>
              <a:r>
                <a:rPr lang="es-CL" sz="800" dirty="0">
                  <a:solidFill>
                    <a:schemeClr val="tx1"/>
                  </a:solidFill>
                </a:rPr>
                <a:t> S.A. </a:t>
              </a:r>
            </a:p>
          </p:txBody>
        </p:sp>
      </p:grpSp>
      <p:grpSp>
        <p:nvGrpSpPr>
          <p:cNvPr id="341" name="44 Grupo">
            <a:extLst>
              <a:ext uri="{FF2B5EF4-FFF2-40B4-BE49-F238E27FC236}">
                <a16:creationId xmlns:a16="http://schemas.microsoft.com/office/drawing/2014/main" id="{8E8BBF93-9F74-465A-955A-3B00DD9FB427}"/>
              </a:ext>
            </a:extLst>
          </p:cNvPr>
          <p:cNvGrpSpPr/>
          <p:nvPr/>
        </p:nvGrpSpPr>
        <p:grpSpPr>
          <a:xfrm>
            <a:off x="4657901" y="5045324"/>
            <a:ext cx="1324800" cy="889200"/>
            <a:chOff x="4716016" y="4941236"/>
            <a:chExt cx="1944000" cy="1152000"/>
          </a:xfrm>
        </p:grpSpPr>
        <p:pic>
          <p:nvPicPr>
            <p:cNvPr id="342" name="Imagen 59">
              <a:extLst>
                <a:ext uri="{FF2B5EF4-FFF2-40B4-BE49-F238E27FC236}">
                  <a16:creationId xmlns:a16="http://schemas.microsoft.com/office/drawing/2014/main" id="{F0F3CC06-8D14-4BAE-8DDB-455269B734E8}"/>
                </a:ext>
              </a:extLst>
            </p:cNvPr>
            <p:cNvPicPr>
              <a:picLocks noChangeAspect="1" noChangeArrowheads="1"/>
            </p:cNvPicPr>
            <p:nvPr/>
          </p:nvPicPr>
          <p:blipFill>
            <a:blip r:embed="rId28">
              <a:extLst>
                <a:ext uri="{28A0092B-C50C-407E-A947-70E740481C1C}">
                  <a14:useLocalDpi xmlns:a14="http://schemas.microsoft.com/office/drawing/2010/main" val="0"/>
                </a:ext>
              </a:extLst>
            </a:blip>
            <a:stretch>
              <a:fillRect/>
            </a:stretch>
          </p:blipFill>
          <p:spPr bwMode="auto">
            <a:xfrm>
              <a:off x="5051127" y="5140564"/>
              <a:ext cx="1308299" cy="610357"/>
            </a:xfrm>
            <a:prstGeom prst="rect">
              <a:avLst/>
            </a:prstGeom>
            <a:noFill/>
          </p:spPr>
        </p:pic>
        <p:sp>
          <p:nvSpPr>
            <p:cNvPr id="343" name="93 Rectángulo redondeado">
              <a:extLst>
                <a:ext uri="{FF2B5EF4-FFF2-40B4-BE49-F238E27FC236}">
                  <a16:creationId xmlns:a16="http://schemas.microsoft.com/office/drawing/2014/main" id="{25157B66-DD8D-4958-B3E5-9D287C31C538}"/>
                </a:ext>
              </a:extLst>
            </p:cNvPr>
            <p:cNvSpPr/>
            <p:nvPr/>
          </p:nvSpPr>
          <p:spPr>
            <a:xfrm>
              <a:off x="4716016" y="4941236"/>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Procter &amp; Gamble Ltda.</a:t>
              </a:r>
            </a:p>
          </p:txBody>
        </p:sp>
      </p:grpSp>
      <p:grpSp>
        <p:nvGrpSpPr>
          <p:cNvPr id="344" name="47 Grupo">
            <a:extLst>
              <a:ext uri="{FF2B5EF4-FFF2-40B4-BE49-F238E27FC236}">
                <a16:creationId xmlns:a16="http://schemas.microsoft.com/office/drawing/2014/main" id="{098A6A49-0B76-47E6-8A3E-18C005AFDE0A}"/>
              </a:ext>
            </a:extLst>
          </p:cNvPr>
          <p:cNvGrpSpPr/>
          <p:nvPr/>
        </p:nvGrpSpPr>
        <p:grpSpPr>
          <a:xfrm>
            <a:off x="3199376" y="5045324"/>
            <a:ext cx="1324800" cy="889200"/>
            <a:chOff x="6948480" y="4941168"/>
            <a:chExt cx="1944000" cy="1152000"/>
          </a:xfrm>
        </p:grpSpPr>
        <p:pic>
          <p:nvPicPr>
            <p:cNvPr id="345" name="Imagen 19">
              <a:extLst>
                <a:ext uri="{FF2B5EF4-FFF2-40B4-BE49-F238E27FC236}">
                  <a16:creationId xmlns:a16="http://schemas.microsoft.com/office/drawing/2014/main" id="{652D284B-61AC-4006-B63D-37A247A0D691}"/>
                </a:ext>
              </a:extLst>
            </p:cNvPr>
            <p:cNvPicPr>
              <a:picLocks noChangeAspect="1" noChangeArrowheads="1"/>
            </p:cNvPicPr>
            <p:nvPr/>
          </p:nvPicPr>
          <p:blipFill rotWithShape="1">
            <a:blip r:embed="rId29" cstate="print">
              <a:extLst>
                <a:ext uri="{28A0092B-C50C-407E-A947-70E740481C1C}">
                  <a14:useLocalDpi xmlns:a14="http://schemas.microsoft.com/office/drawing/2010/main" val="0"/>
                </a:ext>
              </a:extLst>
            </a:blip>
            <a:srcRect b="18433"/>
            <a:stretch/>
          </p:blipFill>
          <p:spPr bwMode="auto">
            <a:xfrm>
              <a:off x="7461977" y="5047926"/>
              <a:ext cx="933086" cy="752747"/>
            </a:xfrm>
            <a:prstGeom prst="rect">
              <a:avLst/>
            </a:prstGeom>
            <a:noFill/>
          </p:spPr>
        </p:pic>
        <p:sp>
          <p:nvSpPr>
            <p:cNvPr id="346" name="122 Rectángulo redondeado">
              <a:extLst>
                <a:ext uri="{FF2B5EF4-FFF2-40B4-BE49-F238E27FC236}">
                  <a16:creationId xmlns:a16="http://schemas.microsoft.com/office/drawing/2014/main" id="{E8A8AFA8-1E43-4680-927D-EA925DC6D7A8}"/>
                </a:ext>
              </a:extLst>
            </p:cNvPr>
            <p:cNvSpPr/>
            <p:nvPr/>
          </p:nvSpPr>
          <p:spPr>
            <a:xfrm>
              <a:off x="6948480" y="4941168"/>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Unilever Chile  S.A.</a:t>
              </a:r>
            </a:p>
          </p:txBody>
        </p:sp>
      </p:grpSp>
      <p:grpSp>
        <p:nvGrpSpPr>
          <p:cNvPr id="347" name="73 Grupo">
            <a:extLst>
              <a:ext uri="{FF2B5EF4-FFF2-40B4-BE49-F238E27FC236}">
                <a16:creationId xmlns:a16="http://schemas.microsoft.com/office/drawing/2014/main" id="{19ADCE74-72E2-4311-AABE-1EE9E97D6546}"/>
              </a:ext>
            </a:extLst>
          </p:cNvPr>
          <p:cNvGrpSpPr/>
          <p:nvPr/>
        </p:nvGrpSpPr>
        <p:grpSpPr>
          <a:xfrm>
            <a:off x="1752544" y="5045324"/>
            <a:ext cx="1324800" cy="889200"/>
            <a:chOff x="323582" y="3501076"/>
            <a:chExt cx="1944000" cy="1152000"/>
          </a:xfrm>
        </p:grpSpPr>
        <p:pic>
          <p:nvPicPr>
            <p:cNvPr id="348" name="Picture 10">
              <a:extLst>
                <a:ext uri="{FF2B5EF4-FFF2-40B4-BE49-F238E27FC236}">
                  <a16:creationId xmlns:a16="http://schemas.microsoft.com/office/drawing/2014/main" id="{6FEF2B8E-4C24-4340-9476-E31119B4261B}"/>
                </a:ext>
              </a:extLst>
            </p:cNvPr>
            <p:cNvPicPr>
              <a:picLocks noChangeAspect="1" noChangeArrowheads="1"/>
            </p:cNvPicPr>
            <p:nvPr/>
          </p:nvPicPr>
          <p:blipFill rotWithShape="1">
            <a:blip r:embed="rId30" cstate="print">
              <a:extLst>
                <a:ext uri="{28A0092B-C50C-407E-A947-70E740481C1C}">
                  <a14:useLocalDpi xmlns:a14="http://schemas.microsoft.com/office/drawing/2010/main" val="0"/>
                </a:ext>
              </a:extLst>
            </a:blip>
            <a:srcRect t="29048" b="30755"/>
            <a:stretch/>
          </p:blipFill>
          <p:spPr bwMode="auto">
            <a:xfrm>
              <a:off x="438649" y="3736343"/>
              <a:ext cx="1717664" cy="609575"/>
            </a:xfrm>
            <a:prstGeom prst="rect">
              <a:avLst/>
            </a:prstGeom>
            <a:noFill/>
          </p:spPr>
        </p:pic>
        <p:sp>
          <p:nvSpPr>
            <p:cNvPr id="349" name="97 Rectángulo redondeado">
              <a:extLst>
                <a:ext uri="{FF2B5EF4-FFF2-40B4-BE49-F238E27FC236}">
                  <a16:creationId xmlns:a16="http://schemas.microsoft.com/office/drawing/2014/main" id="{3EABFDE2-13DC-4803-98B6-ADE4E88F3219}"/>
                </a:ext>
              </a:extLst>
            </p:cNvPr>
            <p:cNvSpPr/>
            <p:nvPr/>
          </p:nvSpPr>
          <p:spPr>
            <a:xfrm>
              <a:off x="323582" y="3501076"/>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Salina y Fabres</a:t>
              </a:r>
            </a:p>
          </p:txBody>
        </p:sp>
      </p:grpSp>
      <p:grpSp>
        <p:nvGrpSpPr>
          <p:cNvPr id="350" name="47 Grupo">
            <a:extLst>
              <a:ext uri="{FF2B5EF4-FFF2-40B4-BE49-F238E27FC236}">
                <a16:creationId xmlns:a16="http://schemas.microsoft.com/office/drawing/2014/main" id="{213669F9-6E45-4BDA-B242-42EB55A55CAB}"/>
              </a:ext>
            </a:extLst>
          </p:cNvPr>
          <p:cNvGrpSpPr/>
          <p:nvPr/>
        </p:nvGrpSpPr>
        <p:grpSpPr>
          <a:xfrm>
            <a:off x="302073" y="5045324"/>
            <a:ext cx="1324800" cy="889200"/>
            <a:chOff x="6948480" y="4941168"/>
            <a:chExt cx="2315184" cy="1374609"/>
          </a:xfrm>
        </p:grpSpPr>
        <p:pic>
          <p:nvPicPr>
            <p:cNvPr id="351" name="Imagen 19">
              <a:extLst>
                <a:ext uri="{FF2B5EF4-FFF2-40B4-BE49-F238E27FC236}">
                  <a16:creationId xmlns:a16="http://schemas.microsoft.com/office/drawing/2014/main" id="{7B3F2A98-E18D-4D8C-ADD4-290AB21F8C5A}"/>
                </a:ext>
              </a:extLst>
            </p:cNvPr>
            <p:cNvPicPr>
              <a:picLocks noChangeAspect="1" noChangeArrowheads="1"/>
            </p:cNvPicPr>
            <p:nvPr/>
          </p:nvPicPr>
          <p:blipFill>
            <a:blip r:embed="rId31">
              <a:extLst>
                <a:ext uri="{28A0092B-C50C-407E-A947-70E740481C1C}">
                  <a14:useLocalDpi xmlns:a14="http://schemas.microsoft.com/office/drawing/2010/main" val="0"/>
                </a:ext>
              </a:extLst>
            </a:blip>
            <a:stretch>
              <a:fillRect/>
            </a:stretch>
          </p:blipFill>
          <p:spPr bwMode="auto">
            <a:xfrm>
              <a:off x="7086519" y="5177143"/>
              <a:ext cx="2024143" cy="667826"/>
            </a:xfrm>
            <a:prstGeom prst="rect">
              <a:avLst/>
            </a:prstGeom>
            <a:noFill/>
          </p:spPr>
        </p:pic>
        <p:sp>
          <p:nvSpPr>
            <p:cNvPr id="352" name="99 Rectángulo redondeado">
              <a:extLst>
                <a:ext uri="{FF2B5EF4-FFF2-40B4-BE49-F238E27FC236}">
                  <a16:creationId xmlns:a16="http://schemas.microsoft.com/office/drawing/2014/main" id="{A9535B93-0F76-4DC3-85A7-4B2886A089CE}"/>
                </a:ext>
              </a:extLst>
            </p:cNvPr>
            <p:cNvSpPr/>
            <p:nvPr/>
          </p:nvSpPr>
          <p:spPr>
            <a:xfrm>
              <a:off x="6948480" y="4941168"/>
              <a:ext cx="2315184" cy="137460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EULEN S.A. </a:t>
              </a:r>
            </a:p>
          </p:txBody>
        </p:sp>
      </p:grpSp>
      <p:grpSp>
        <p:nvGrpSpPr>
          <p:cNvPr id="353" name="44 Grupo">
            <a:extLst>
              <a:ext uri="{FF2B5EF4-FFF2-40B4-BE49-F238E27FC236}">
                <a16:creationId xmlns:a16="http://schemas.microsoft.com/office/drawing/2014/main" id="{1CDE96CA-61F6-484B-BA43-5ED01FCB3033}"/>
              </a:ext>
            </a:extLst>
          </p:cNvPr>
          <p:cNvGrpSpPr/>
          <p:nvPr/>
        </p:nvGrpSpPr>
        <p:grpSpPr>
          <a:xfrm>
            <a:off x="7551240" y="4038089"/>
            <a:ext cx="1324800" cy="889200"/>
            <a:chOff x="4716016" y="4941236"/>
            <a:chExt cx="2315184" cy="1374609"/>
          </a:xfrm>
        </p:grpSpPr>
        <p:pic>
          <p:nvPicPr>
            <p:cNvPr id="354" name="Imagen 59">
              <a:extLst>
                <a:ext uri="{FF2B5EF4-FFF2-40B4-BE49-F238E27FC236}">
                  <a16:creationId xmlns:a16="http://schemas.microsoft.com/office/drawing/2014/main" id="{8E553925-346A-49F1-A1A5-FA6D0784F80A}"/>
                </a:ext>
              </a:extLst>
            </p:cNvPr>
            <p:cNvPicPr>
              <a:picLocks noChangeAspect="1" noChangeArrowheads="1"/>
            </p:cNvPicPr>
            <p:nvPr/>
          </p:nvPicPr>
          <p:blipFill>
            <a:blip r:embed="rId32">
              <a:extLst>
                <a:ext uri="{28A0092B-C50C-407E-A947-70E740481C1C}">
                  <a14:useLocalDpi xmlns:a14="http://schemas.microsoft.com/office/drawing/2010/main" val="0"/>
                </a:ext>
              </a:extLst>
            </a:blip>
            <a:stretch>
              <a:fillRect/>
            </a:stretch>
          </p:blipFill>
          <p:spPr bwMode="auto">
            <a:xfrm>
              <a:off x="4759719" y="5223482"/>
              <a:ext cx="2256506" cy="705286"/>
            </a:xfrm>
            <a:prstGeom prst="rect">
              <a:avLst/>
            </a:prstGeom>
            <a:noFill/>
          </p:spPr>
        </p:pic>
        <p:sp>
          <p:nvSpPr>
            <p:cNvPr id="355" name="136 Rectángulo redondeado">
              <a:extLst>
                <a:ext uri="{FF2B5EF4-FFF2-40B4-BE49-F238E27FC236}">
                  <a16:creationId xmlns:a16="http://schemas.microsoft.com/office/drawing/2014/main" id="{CAF545B0-22A5-4F1F-829B-9C3F767FF402}"/>
                </a:ext>
              </a:extLst>
            </p:cNvPr>
            <p:cNvSpPr/>
            <p:nvPr/>
          </p:nvSpPr>
          <p:spPr>
            <a:xfrm>
              <a:off x="4716016" y="4941236"/>
              <a:ext cx="2315184" cy="137460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Empresas </a:t>
              </a:r>
              <a:r>
                <a:rPr lang="es-CL" sz="800" dirty="0" err="1">
                  <a:solidFill>
                    <a:schemeClr val="tx1"/>
                  </a:solidFill>
                </a:rPr>
                <a:t>Demaría</a:t>
              </a:r>
              <a:r>
                <a:rPr lang="es-CL" sz="800" dirty="0">
                  <a:solidFill>
                    <a:schemeClr val="tx1"/>
                  </a:solidFill>
                </a:rPr>
                <a:t> S.A.</a:t>
              </a:r>
            </a:p>
          </p:txBody>
        </p:sp>
      </p:grpSp>
      <p:sp>
        <p:nvSpPr>
          <p:cNvPr id="356" name="50 Rectángulo">
            <a:extLst>
              <a:ext uri="{FF2B5EF4-FFF2-40B4-BE49-F238E27FC236}">
                <a16:creationId xmlns:a16="http://schemas.microsoft.com/office/drawing/2014/main" id="{A8A2DBE1-509B-4348-930C-95D265B0C6B2}"/>
              </a:ext>
            </a:extLst>
          </p:cNvPr>
          <p:cNvSpPr/>
          <p:nvPr/>
        </p:nvSpPr>
        <p:spPr>
          <a:xfrm>
            <a:off x="193125" y="6127481"/>
            <a:ext cx="7876480" cy="276999"/>
          </a:xfrm>
          <a:prstGeom prst="rect">
            <a:avLst/>
          </a:prstGeom>
        </p:spPr>
        <p:txBody>
          <a:bodyPr wrap="square">
            <a:spAutoFit/>
          </a:bodyPr>
          <a:lstStyle/>
          <a:p>
            <a:r>
              <a:rPr lang="es-CL" sz="1200" i="1" dirty="0"/>
              <a:t>Actualmente en Pronexo se gestiona la información de </a:t>
            </a:r>
            <a:r>
              <a:rPr lang="es-CL" sz="1200" b="1" i="1" dirty="0"/>
              <a:t>más de 6.700 empresas</a:t>
            </a:r>
            <a:r>
              <a:rPr lang="es-CL" sz="1200" i="1" dirty="0"/>
              <a:t> y </a:t>
            </a:r>
            <a:r>
              <a:rPr lang="es-CL" sz="1200" b="1" i="1" dirty="0"/>
              <a:t>280.000 trabajadores</a:t>
            </a:r>
            <a:r>
              <a:rPr lang="es-CL" sz="1200" i="1" dirty="0"/>
              <a:t>.</a:t>
            </a:r>
            <a:endParaRPr lang="es-CL" sz="1200" dirty="0"/>
          </a:p>
        </p:txBody>
      </p:sp>
    </p:spTree>
    <p:extLst>
      <p:ext uri="{BB962C8B-B14F-4D97-AF65-F5344CB8AC3E}">
        <p14:creationId xmlns:p14="http://schemas.microsoft.com/office/powerpoint/2010/main" val="14389276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1259632" y="3213544"/>
            <a:ext cx="6840760" cy="1224136"/>
          </a:xfrm>
          <a:prstGeom prst="rect">
            <a:avLst/>
          </a:prstGeom>
          <a:solidFill>
            <a:srgbClr val="FBED9B"/>
          </a:solidFill>
          <a:ln>
            <a:noFill/>
          </a:ln>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endParaRPr lang="es-CL" dirty="0"/>
          </a:p>
        </p:txBody>
      </p:sp>
      <p:sp>
        <p:nvSpPr>
          <p:cNvPr id="2" name="Rectangle 1"/>
          <p:cNvSpPr>
            <a:spLocks noGrp="1"/>
          </p:cNvSpPr>
          <p:nvPr>
            <p:ph type="title"/>
          </p:nvPr>
        </p:nvSpPr>
        <p:spPr/>
        <p:txBody>
          <a:bodyPr>
            <a:normAutofit fontScale="90000"/>
          </a:bodyPr>
          <a:lstStyle/>
          <a:p>
            <a:r>
              <a:rPr lang="es-ES" dirty="0"/>
              <a:t>¿Cómo digitalizar documentos? (2/8)</a:t>
            </a:r>
          </a:p>
        </p:txBody>
      </p:sp>
      <p:sp>
        <p:nvSpPr>
          <p:cNvPr id="3" name="2 Marcador de contenido"/>
          <p:cNvSpPr>
            <a:spLocks noGrp="1"/>
          </p:cNvSpPr>
          <p:nvPr>
            <p:ph idx="1"/>
          </p:nvPr>
        </p:nvSpPr>
        <p:spPr>
          <a:xfrm>
            <a:off x="637195" y="903533"/>
            <a:ext cx="7869610" cy="5539531"/>
          </a:xfrm>
        </p:spPr>
        <p:txBody>
          <a:bodyPr>
            <a:noAutofit/>
          </a:bodyPr>
          <a:lstStyle/>
          <a:p>
            <a:pPr marL="268288" indent="-268288">
              <a:spcAft>
                <a:spcPts val="600"/>
              </a:spcAft>
              <a:buFont typeface="Arial" panose="020B0604020202020204" pitchFamily="34" charset="0"/>
              <a:buChar char="•"/>
            </a:pPr>
            <a:r>
              <a:rPr lang="es-CL" sz="1800" dirty="0"/>
              <a:t>Antes de cargar un documento “de papel” a Pronexo debe digitalizarlo</a:t>
            </a:r>
          </a:p>
          <a:p>
            <a:pPr marL="268288" indent="-268288">
              <a:spcAft>
                <a:spcPts val="600"/>
              </a:spcAft>
              <a:buFont typeface="Arial" panose="020B0604020202020204" pitchFamily="34" charset="0"/>
              <a:buChar char="•"/>
            </a:pPr>
            <a:r>
              <a:rPr lang="es-CL" sz="1800" dirty="0"/>
              <a:t>Para digitalizar se usa un escáner conectado a un computador</a:t>
            </a:r>
          </a:p>
          <a:p>
            <a:pPr marL="268288" indent="-268288">
              <a:spcAft>
                <a:spcPts val="600"/>
              </a:spcAft>
              <a:buFont typeface="Arial" panose="020B0604020202020204" pitchFamily="34" charset="0"/>
              <a:buChar char="•"/>
            </a:pPr>
            <a:r>
              <a:rPr lang="es-CL" sz="1800" dirty="0"/>
              <a:t>Puede usar cualquier escáner y cualquier computador</a:t>
            </a:r>
          </a:p>
          <a:p>
            <a:pPr marL="268288" indent="-268288">
              <a:spcAft>
                <a:spcPts val="600"/>
              </a:spcAft>
              <a:buFont typeface="Arial" panose="020B0604020202020204" pitchFamily="34" charset="0"/>
              <a:buChar char="•"/>
            </a:pPr>
            <a:r>
              <a:rPr lang="es-CL" sz="1800" dirty="0"/>
              <a:t>Obtenga </a:t>
            </a:r>
            <a:r>
              <a:rPr lang="es-CL" sz="1800" u="sng" dirty="0"/>
              <a:t>archivos pequeños</a:t>
            </a:r>
            <a:r>
              <a:rPr lang="es-CL" sz="1800" dirty="0"/>
              <a:t> para que se </a:t>
            </a:r>
            <a:r>
              <a:rPr lang="es-CL" sz="1800" u="sng" dirty="0"/>
              <a:t>carguen y se lean con rapidez</a:t>
            </a:r>
          </a:p>
          <a:p>
            <a:pPr marL="268288" indent="-268288">
              <a:spcAft>
                <a:spcPts val="600"/>
              </a:spcAft>
              <a:buFont typeface="Arial" panose="020B0604020202020204" pitchFamily="34" charset="0"/>
              <a:buChar char="•"/>
            </a:pPr>
            <a:r>
              <a:rPr lang="es-CL" sz="1800" dirty="0"/>
              <a:t>Para lograrlo siga estos tres consejos:</a:t>
            </a:r>
            <a:endParaRPr lang="es-CL" sz="2000" dirty="0"/>
          </a:p>
          <a:p>
            <a:pPr marL="800100" lvl="1" indent="-342900">
              <a:spcAft>
                <a:spcPts val="600"/>
              </a:spcAft>
              <a:buFont typeface="+mj-lt"/>
              <a:buAutoNum type="arabicPeriod"/>
            </a:pPr>
            <a:r>
              <a:rPr lang="es-CL" sz="1800" dirty="0"/>
              <a:t>Digitalice usando una </a:t>
            </a:r>
            <a:r>
              <a:rPr lang="es-CL" sz="1800" b="1" dirty="0"/>
              <a:t>resolución no mayor que </a:t>
            </a:r>
            <a:r>
              <a:rPr lang="es-CL" sz="1800" b="1" u="sng" dirty="0"/>
              <a:t>72 dpi</a:t>
            </a:r>
          </a:p>
          <a:p>
            <a:pPr marL="800100" lvl="1" indent="-342900">
              <a:spcAft>
                <a:spcPts val="600"/>
              </a:spcAft>
              <a:buFont typeface="+mj-lt"/>
              <a:buAutoNum type="arabicPeriod"/>
            </a:pPr>
            <a:r>
              <a:rPr lang="es-CL" sz="1800" dirty="0"/>
              <a:t>Digitalice en </a:t>
            </a:r>
            <a:r>
              <a:rPr lang="es-CL" sz="1800" b="1" dirty="0"/>
              <a:t>blanco y negro</a:t>
            </a:r>
          </a:p>
          <a:p>
            <a:pPr marL="800100" lvl="1" indent="-342900">
              <a:spcAft>
                <a:spcPts val="600"/>
              </a:spcAft>
              <a:buFont typeface="+mj-lt"/>
              <a:buAutoNum type="arabicPeriod"/>
            </a:pPr>
            <a:r>
              <a:rPr lang="es-CL" sz="1800" dirty="0"/>
              <a:t>Guarde el documento digitalizado preferiblemente en </a:t>
            </a:r>
            <a:r>
              <a:rPr lang="es-CL" sz="1800" b="1" dirty="0"/>
              <a:t>formato PDF</a:t>
            </a:r>
          </a:p>
          <a:p>
            <a:pPr marL="457200" lvl="1" indent="0">
              <a:spcAft>
                <a:spcPts val="600"/>
              </a:spcAft>
              <a:buNone/>
            </a:pPr>
            <a:r>
              <a:rPr lang="es-CL" sz="1600" dirty="0"/>
              <a:t>Notas:</a:t>
            </a:r>
          </a:p>
          <a:p>
            <a:pPr lvl="1">
              <a:spcBef>
                <a:spcPts val="0"/>
              </a:spcBef>
              <a:spcAft>
                <a:spcPts val="300"/>
              </a:spcAft>
              <a:buFont typeface="Calibri" panose="020F0502020204030204" pitchFamily="34" charset="0"/>
              <a:buChar char="‒"/>
            </a:pPr>
            <a:r>
              <a:rPr lang="es-CL" sz="1400" dirty="0"/>
              <a:t>La resolución se mide en puntos por pulgada (ppp o dpi).</a:t>
            </a:r>
          </a:p>
          <a:p>
            <a:pPr lvl="1">
              <a:spcBef>
                <a:spcPts val="0"/>
              </a:spcBef>
              <a:spcAft>
                <a:spcPts val="300"/>
              </a:spcAft>
              <a:buFont typeface="Calibri" panose="020F0502020204030204" pitchFamily="34" charset="0"/>
              <a:buChar char="‒"/>
            </a:pPr>
            <a:r>
              <a:rPr lang="es-CL" sz="1400" dirty="0"/>
              <a:t>A menor resolución, el documento se carga y se despliega más rápido en la Web.</a:t>
            </a:r>
          </a:p>
          <a:p>
            <a:pPr lvl="1">
              <a:spcBef>
                <a:spcPts val="0"/>
              </a:spcBef>
              <a:spcAft>
                <a:spcPts val="300"/>
              </a:spcAft>
              <a:buFont typeface="Calibri" panose="020F0502020204030204" pitchFamily="34" charset="0"/>
              <a:buChar char="‒"/>
            </a:pPr>
            <a:r>
              <a:rPr lang="es-CL" sz="1400" dirty="0"/>
              <a:t>La resolución se preestablece en el software del escáner o se puede indicar durante antes de la digitalización.</a:t>
            </a:r>
          </a:p>
          <a:p>
            <a:pPr lvl="1">
              <a:spcBef>
                <a:spcPts val="0"/>
              </a:spcBef>
              <a:spcAft>
                <a:spcPts val="300"/>
              </a:spcAft>
              <a:buFont typeface="Calibri" panose="020F0502020204030204" pitchFamily="34" charset="0"/>
              <a:buChar char="‒"/>
            </a:pPr>
            <a:r>
              <a:rPr lang="es-CL" sz="1400" dirty="0"/>
              <a:t>Si no ha seguido estos pasos, puede hacerlo en un Link ingresando a la plataforma Pronexo, clickear la opción al costado izquierdo abajo llamado</a:t>
            </a:r>
            <a:endParaRPr lang="es-CL" sz="2000" dirty="0"/>
          </a:p>
        </p:txBody>
      </p:sp>
      <p:sp>
        <p:nvSpPr>
          <p:cNvPr id="7" name="6 Marcador de número de diapositiva"/>
          <p:cNvSpPr>
            <a:spLocks noGrp="1"/>
          </p:cNvSpPr>
          <p:nvPr>
            <p:ph type="sldNum" sz="quarter" idx="12"/>
          </p:nvPr>
        </p:nvSpPr>
        <p:spPr/>
        <p:txBody>
          <a:bodyPr/>
          <a:lstStyle/>
          <a:p>
            <a:fld id="{B434BDC8-7EB5-41AC-8B03-9053BD2620C3}" type="slidenum">
              <a:rPr lang="es-CL" smtClean="0"/>
              <a:pPr/>
              <a:t>30</a:t>
            </a:fld>
            <a:endParaRPr lang="es-CL" dirty="0"/>
          </a:p>
        </p:txBody>
      </p:sp>
      <p:pic>
        <p:nvPicPr>
          <p:cNvPr id="6" name="Imagen 5">
            <a:extLst>
              <a:ext uri="{FF2B5EF4-FFF2-40B4-BE49-F238E27FC236}">
                <a16:creationId xmlns:a16="http://schemas.microsoft.com/office/drawing/2014/main" id="{BB068A4F-146D-484B-B7C2-D33AF18406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64088" y="5948804"/>
            <a:ext cx="1381318" cy="323895"/>
          </a:xfrm>
          <a:prstGeom prst="rect">
            <a:avLst/>
          </a:prstGeom>
        </p:spPr>
      </p:pic>
    </p:spTree>
    <p:extLst>
      <p:ext uri="{BB962C8B-B14F-4D97-AF65-F5344CB8AC3E}">
        <p14:creationId xmlns:p14="http://schemas.microsoft.com/office/powerpoint/2010/main" val="1175682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s-ES" sz="2900" dirty="0"/>
              <a:t>Cargar</a:t>
            </a:r>
            <a:r>
              <a:rPr lang="es-ES" dirty="0"/>
              <a:t> documentos (3/8)</a:t>
            </a:r>
          </a:p>
        </p:txBody>
      </p:sp>
      <p:sp>
        <p:nvSpPr>
          <p:cNvPr id="3" name="2 Marcador de contenido"/>
          <p:cNvSpPr>
            <a:spLocks noGrp="1"/>
          </p:cNvSpPr>
          <p:nvPr>
            <p:ph idx="1"/>
          </p:nvPr>
        </p:nvSpPr>
        <p:spPr>
          <a:xfrm>
            <a:off x="457200" y="1628775"/>
            <a:ext cx="8435280" cy="4824561"/>
          </a:xfrm>
        </p:spPr>
        <p:txBody>
          <a:bodyPr>
            <a:noAutofit/>
          </a:bodyPr>
          <a:lstStyle/>
          <a:p>
            <a:pPr marL="342900" lvl="0" indent="-342900">
              <a:buFont typeface="+mj-lt"/>
              <a:buAutoNum type="arabicPeriod"/>
            </a:pPr>
            <a:r>
              <a:rPr lang="es-ES" dirty="0"/>
              <a:t>Sitúese  en la sección ACCIONES GENERALES </a:t>
            </a:r>
          </a:p>
          <a:p>
            <a:pPr marL="342900" lvl="0" indent="-342900">
              <a:buFont typeface="+mj-lt"/>
              <a:buAutoNum type="arabicPeriod"/>
            </a:pPr>
            <a:r>
              <a:rPr lang="es-ES" dirty="0"/>
              <a:t>Haga clic en el enlace </a:t>
            </a:r>
            <a:r>
              <a:rPr lang="es-ES" u="sng" dirty="0"/>
              <a:t>Cargar documentos</a:t>
            </a:r>
            <a:endParaRPr lang="es-ES" dirty="0"/>
          </a:p>
          <a:p>
            <a:pPr marL="342900" lvl="0" indent="-342900">
              <a:buFont typeface="+mj-lt"/>
              <a:buAutoNum type="arabicPeriod"/>
            </a:pPr>
            <a:r>
              <a:rPr lang="es-ES" dirty="0"/>
              <a:t>Seleccione el informe </a:t>
            </a:r>
            <a:r>
              <a:rPr lang="es-ES" u="sng" dirty="0"/>
              <a:t>Documentos por cargar o rechazados</a:t>
            </a:r>
          </a:p>
          <a:p>
            <a:pPr marL="342900" lvl="0" indent="-342900">
              <a:buFont typeface="+mj-lt"/>
              <a:buAutoNum type="arabicPeriod"/>
            </a:pPr>
            <a:r>
              <a:rPr lang="es-CL" dirty="0"/>
              <a:t>Puede filtrar por </a:t>
            </a:r>
            <a:r>
              <a:rPr lang="es-ES" dirty="0"/>
              <a:t>cliente y/o tipo de documento</a:t>
            </a:r>
          </a:p>
          <a:p>
            <a:pPr marL="342900" lvl="0" indent="-342900">
              <a:buFont typeface="+mj-lt"/>
              <a:buAutoNum type="arabicPeriod"/>
            </a:pPr>
            <a:r>
              <a:rPr lang="es-ES" dirty="0"/>
              <a:t>Seleccione el tipo de documento</a:t>
            </a:r>
          </a:p>
          <a:p>
            <a:pPr lvl="1"/>
            <a:r>
              <a:rPr lang="es-ES" dirty="0"/>
              <a:t>Para documentos de trabajador, deberá seleccionar el RUT del trabajador en la siguiente pantalla</a:t>
            </a:r>
          </a:p>
          <a:p>
            <a:pPr marL="800100" lvl="1" indent="-342900">
              <a:buFont typeface="+mj-lt"/>
              <a:buAutoNum type="arabicPeriod"/>
            </a:pPr>
            <a:endParaRPr lang="es-ES" dirty="0"/>
          </a:p>
          <a:p>
            <a:pPr marL="342900" indent="-342900">
              <a:buFont typeface="+mj-lt"/>
              <a:buAutoNum type="arabicPeriod"/>
            </a:pPr>
            <a:r>
              <a:rPr lang="es-ES" dirty="0"/>
              <a:t>Haga clic en el botón CARGAR DOCUMENTOS…</a:t>
            </a:r>
          </a:p>
          <a:p>
            <a:pPr marL="342900" indent="-342900">
              <a:buFont typeface="+mj-lt"/>
              <a:buAutoNum type="arabicPeriod"/>
            </a:pPr>
            <a:r>
              <a:rPr lang="es-ES" dirty="0"/>
              <a:t>En la nueva sección que se abre, haga clic en el botón EXAMINAR/Seleccionar archivo.</a:t>
            </a:r>
          </a:p>
          <a:p>
            <a:pPr marL="342900" indent="-342900">
              <a:buFont typeface="+mj-lt"/>
              <a:buAutoNum type="arabicPeriod"/>
            </a:pPr>
            <a:r>
              <a:rPr lang="es-ES" dirty="0"/>
              <a:t>Presione el botón GUARDAR DOCUMENTO…</a:t>
            </a:r>
          </a:p>
          <a:p>
            <a:pPr marL="342900" indent="-342900">
              <a:buFont typeface="+mj-lt"/>
              <a:buAutoNum type="arabicPeriod"/>
            </a:pPr>
            <a:r>
              <a:rPr lang="es-ES" dirty="0"/>
              <a:t>Ingrese la fecha de vencimiento del documento </a:t>
            </a:r>
            <a:r>
              <a:rPr lang="es-ES" i="1" dirty="0"/>
              <a:t>(sólo si lo solicita)</a:t>
            </a:r>
          </a:p>
          <a:p>
            <a:pPr marL="342900" indent="-342900">
              <a:buFont typeface="+mj-lt"/>
              <a:buAutoNum type="arabicPeriod"/>
            </a:pPr>
            <a:r>
              <a:rPr lang="es-ES" dirty="0"/>
              <a:t>Presione el botón INFORMAR...</a:t>
            </a:r>
          </a:p>
          <a:p>
            <a:pPr marL="342900" indent="-342900">
              <a:buFont typeface="+mj-lt"/>
              <a:buAutoNum type="arabicPeriod"/>
            </a:pPr>
            <a:r>
              <a:rPr lang="es-ES" dirty="0"/>
              <a:t>Si lo desea, llene una observación en la ventana que se desplegará</a:t>
            </a:r>
          </a:p>
          <a:p>
            <a:pPr marL="342900" indent="-342900">
              <a:buFont typeface="+mj-lt"/>
              <a:buAutoNum type="arabicPeriod"/>
            </a:pPr>
            <a:r>
              <a:rPr lang="es-ES" dirty="0"/>
              <a:t>Presione el botón CERRAR</a:t>
            </a:r>
          </a:p>
        </p:txBody>
      </p:sp>
      <p:sp>
        <p:nvSpPr>
          <p:cNvPr id="7" name="6 Marcador de número de diapositiva"/>
          <p:cNvSpPr>
            <a:spLocks noGrp="1"/>
          </p:cNvSpPr>
          <p:nvPr>
            <p:ph type="sldNum" sz="quarter" idx="12"/>
          </p:nvPr>
        </p:nvSpPr>
        <p:spPr/>
        <p:txBody>
          <a:bodyPr/>
          <a:lstStyle/>
          <a:p>
            <a:fld id="{B434BDC8-7EB5-41AC-8B03-9053BD2620C3}" type="slidenum">
              <a:rPr lang="es-CL" smtClean="0"/>
              <a:pPr/>
              <a:t>31</a:t>
            </a:fld>
            <a:endParaRPr lang="es-CL" dirty="0"/>
          </a:p>
        </p:txBody>
      </p:sp>
      <p:sp>
        <p:nvSpPr>
          <p:cNvPr id="4" name="3 Marcador de contenido"/>
          <p:cNvSpPr>
            <a:spLocks noGrp="1"/>
          </p:cNvSpPr>
          <p:nvPr>
            <p:ph sz="quarter" idx="14"/>
          </p:nvPr>
        </p:nvSpPr>
        <p:spPr/>
        <p:txBody>
          <a:bodyPr>
            <a:normAutofit fontScale="92500" lnSpcReduction="10000"/>
          </a:bodyPr>
          <a:lstStyle/>
          <a:p>
            <a:pPr lvl="0"/>
            <a:r>
              <a:rPr lang="es-ES" dirty="0"/>
              <a:t>CARGAR DOCUMENTOS PENDIENTES O RECHAZADOS</a:t>
            </a:r>
            <a:endParaRPr lang="es-CL" dirty="0"/>
          </a:p>
        </p:txBody>
      </p:sp>
    </p:spTree>
    <p:extLst>
      <p:ext uri="{BB962C8B-B14F-4D97-AF65-F5344CB8AC3E}">
        <p14:creationId xmlns:p14="http://schemas.microsoft.com/office/powerpoint/2010/main" val="42232312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627784" y="0"/>
            <a:ext cx="6264696" cy="836712"/>
          </a:xfrm>
        </p:spPr>
        <p:txBody>
          <a:bodyPr>
            <a:normAutofit/>
          </a:bodyPr>
          <a:lstStyle/>
          <a:p>
            <a:r>
              <a:rPr lang="es-ES" sz="2400" dirty="0"/>
              <a:t>Cargar documentos por trabajador (4/8)</a:t>
            </a:r>
          </a:p>
        </p:txBody>
      </p:sp>
      <p:sp>
        <p:nvSpPr>
          <p:cNvPr id="3" name="2 Marcador de contenido"/>
          <p:cNvSpPr>
            <a:spLocks noGrp="1"/>
          </p:cNvSpPr>
          <p:nvPr>
            <p:ph idx="1"/>
          </p:nvPr>
        </p:nvSpPr>
        <p:spPr/>
        <p:txBody>
          <a:bodyPr>
            <a:normAutofit/>
          </a:bodyPr>
          <a:lstStyle/>
          <a:p>
            <a:pPr marL="342900" lvl="0" indent="-342900">
              <a:buFont typeface="+mj-lt"/>
              <a:buAutoNum type="arabicPeriod"/>
            </a:pPr>
            <a:r>
              <a:rPr lang="es-ES" sz="1800" dirty="0"/>
              <a:t>Vaya a la pestaña TRABAJADORES</a:t>
            </a:r>
          </a:p>
          <a:p>
            <a:pPr marL="342900" indent="-342900">
              <a:buFont typeface="+mj-lt"/>
              <a:buAutoNum type="arabicPeriod"/>
            </a:pPr>
            <a:r>
              <a:rPr lang="es-ES" sz="1800" dirty="0"/>
              <a:t>Puede filtrar el listado de trabajadores por RUT, nombre, etc.</a:t>
            </a:r>
          </a:p>
          <a:p>
            <a:pPr marL="342900" indent="-342900">
              <a:buFont typeface="+mj-lt"/>
              <a:buAutoNum type="arabicPeriod"/>
            </a:pPr>
            <a:r>
              <a:rPr lang="es-ES" sz="1800" dirty="0"/>
              <a:t>Sitúese en  la sección DOCUMENTOS</a:t>
            </a:r>
          </a:p>
          <a:p>
            <a:pPr marL="342900" indent="-342900">
              <a:buFont typeface="+mj-lt"/>
              <a:buAutoNum type="arabicPeriod"/>
            </a:pPr>
            <a:r>
              <a:rPr lang="es-ES" sz="1800" dirty="0"/>
              <a:t>Seleccione </a:t>
            </a:r>
            <a:r>
              <a:rPr lang="es-ES" sz="1800" u="sng" dirty="0"/>
              <a:t>Carga rápida de documentos</a:t>
            </a:r>
          </a:p>
          <a:p>
            <a:pPr marL="342900" indent="-342900">
              <a:buFont typeface="+mj-lt"/>
              <a:buAutoNum type="arabicPeriod"/>
            </a:pPr>
            <a:r>
              <a:rPr lang="es-ES" sz="1800" dirty="0"/>
              <a:t>Para cada documento, haga clic en el botón EXAMINAR o SELECCIONAR ARCHIVO... lo cual le permitirá cargar el archivo correspondiente</a:t>
            </a:r>
          </a:p>
          <a:p>
            <a:pPr marL="342900" indent="-342900">
              <a:buFont typeface="+mj-lt"/>
              <a:buAutoNum type="arabicPeriod"/>
            </a:pPr>
            <a:r>
              <a:rPr lang="es-ES" sz="1800" dirty="0"/>
              <a:t>Para cada documento, puede indicar un comentario si así lo desea.</a:t>
            </a:r>
            <a:r>
              <a:rPr lang="es-ES" sz="1800" i="1" dirty="0"/>
              <a:t> </a:t>
            </a:r>
            <a:r>
              <a:rPr lang="es-ES" sz="1800" dirty="0"/>
              <a:t>Recuerde que la empresa mandante solo revisará los documentos informados.</a:t>
            </a:r>
            <a:endParaRPr lang="es-ES" sz="1800" b="1" dirty="0"/>
          </a:p>
          <a:p>
            <a:pPr marL="342900" indent="-342900">
              <a:buFont typeface="+mj-lt"/>
              <a:buAutoNum type="arabicPeriod"/>
            </a:pPr>
            <a:r>
              <a:rPr lang="es-ES" sz="1800" dirty="0"/>
              <a:t>Presione el botón EJECUTAR LAS ACCIONES</a:t>
            </a:r>
          </a:p>
          <a:p>
            <a:pPr marL="342900" indent="-342900">
              <a:buFont typeface="+mj-lt"/>
              <a:buAutoNum type="arabicPeriod"/>
            </a:pPr>
            <a:r>
              <a:rPr lang="es-ES" sz="1800" dirty="0"/>
              <a:t>El sistema le indicará en una ventana emergente si la carga de documentos se realizó exitosamente o no. Si ocurrió algún error, podrá consultarlo en la columna Resultado del listado de documentos.</a:t>
            </a:r>
          </a:p>
        </p:txBody>
      </p:sp>
      <p:sp>
        <p:nvSpPr>
          <p:cNvPr id="5" name="4 Marcador de número de diapositiva"/>
          <p:cNvSpPr>
            <a:spLocks noGrp="1"/>
          </p:cNvSpPr>
          <p:nvPr>
            <p:ph type="sldNum" sz="quarter" idx="12"/>
          </p:nvPr>
        </p:nvSpPr>
        <p:spPr/>
        <p:txBody>
          <a:bodyPr/>
          <a:lstStyle/>
          <a:p>
            <a:fld id="{B434BDC8-7EB5-41AC-8B03-9053BD2620C3}" type="slidenum">
              <a:rPr lang="es-CL" smtClean="0"/>
              <a:pPr/>
              <a:t>32</a:t>
            </a:fld>
            <a:endParaRPr lang="es-CL" dirty="0"/>
          </a:p>
        </p:txBody>
      </p:sp>
      <p:sp>
        <p:nvSpPr>
          <p:cNvPr id="4" name="3 Marcador de contenido"/>
          <p:cNvSpPr>
            <a:spLocks noGrp="1"/>
          </p:cNvSpPr>
          <p:nvPr>
            <p:ph sz="quarter" idx="14"/>
          </p:nvPr>
        </p:nvSpPr>
        <p:spPr/>
        <p:txBody>
          <a:bodyPr>
            <a:normAutofit fontScale="92500" lnSpcReduction="10000"/>
          </a:bodyPr>
          <a:lstStyle/>
          <a:p>
            <a:pPr lvl="0"/>
            <a:r>
              <a:rPr lang="es-ES" dirty="0"/>
              <a:t>CARGAR DOCUMENTOS A UN TRABAJADOR</a:t>
            </a:r>
          </a:p>
          <a:p>
            <a:endParaRPr lang="es-CL" dirty="0"/>
          </a:p>
        </p:txBody>
      </p:sp>
    </p:spTree>
    <p:extLst>
      <p:ext uri="{BB962C8B-B14F-4D97-AF65-F5344CB8AC3E}">
        <p14:creationId xmlns:p14="http://schemas.microsoft.com/office/powerpoint/2010/main" val="205815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555776" y="0"/>
            <a:ext cx="6336704" cy="836712"/>
          </a:xfrm>
        </p:spPr>
        <p:txBody>
          <a:bodyPr>
            <a:noAutofit/>
          </a:bodyPr>
          <a:lstStyle/>
          <a:p>
            <a:r>
              <a:rPr lang="es-ES" sz="2400" dirty="0"/>
              <a:t>Cargar un mismo documento a varios trabajadores (5/8)</a:t>
            </a:r>
          </a:p>
        </p:txBody>
      </p:sp>
      <p:sp>
        <p:nvSpPr>
          <p:cNvPr id="3" name="2 Marcador de contenido"/>
          <p:cNvSpPr>
            <a:spLocks noGrp="1"/>
          </p:cNvSpPr>
          <p:nvPr>
            <p:ph idx="1"/>
          </p:nvPr>
        </p:nvSpPr>
        <p:spPr/>
        <p:txBody>
          <a:bodyPr>
            <a:normAutofit lnSpcReduction="10000"/>
          </a:bodyPr>
          <a:lstStyle/>
          <a:p>
            <a:pPr marL="342900" lvl="0" indent="-342900">
              <a:buFont typeface="+mj-lt"/>
              <a:buAutoNum type="arabicPeriod"/>
            </a:pPr>
            <a:r>
              <a:rPr lang="es-ES" dirty="0"/>
              <a:t>Sitúese  en la sección ACCIONES GENERALES </a:t>
            </a:r>
          </a:p>
          <a:p>
            <a:pPr marL="342900" lvl="0" indent="-342900">
              <a:buFont typeface="+mj-lt"/>
              <a:buAutoNum type="arabicPeriod"/>
            </a:pPr>
            <a:r>
              <a:rPr lang="es-ES" dirty="0"/>
              <a:t>Haga clic en el enlace </a:t>
            </a:r>
            <a:r>
              <a:rPr lang="es-ES" u="sng" dirty="0"/>
              <a:t>Cargar documentos</a:t>
            </a:r>
            <a:endParaRPr lang="es-ES" dirty="0"/>
          </a:p>
          <a:p>
            <a:pPr marL="342900" lvl="0" indent="-342900">
              <a:buFont typeface="+mj-lt"/>
              <a:buAutoNum type="arabicPeriod"/>
            </a:pPr>
            <a:r>
              <a:rPr lang="es-CL" dirty="0"/>
              <a:t>Puede filtrar por </a:t>
            </a:r>
            <a:r>
              <a:rPr lang="es-ES" dirty="0"/>
              <a:t>cliente, documento y/o período si así lo desea</a:t>
            </a:r>
          </a:p>
          <a:p>
            <a:pPr marL="342900" lvl="0" indent="-342900">
              <a:buFont typeface="+mj-lt"/>
              <a:buAutoNum type="arabicPeriod"/>
            </a:pPr>
            <a:r>
              <a:rPr lang="es-ES" dirty="0"/>
              <a:t>En la sección Documentos TRABAJADORES seleccione el nombre del documento</a:t>
            </a:r>
          </a:p>
          <a:p>
            <a:pPr marL="342900" lvl="0" indent="-342900">
              <a:buFont typeface="+mj-lt"/>
              <a:buAutoNum type="arabicPeriod"/>
            </a:pPr>
            <a:r>
              <a:rPr lang="es-ES" dirty="0"/>
              <a:t>Haga clic en el enlace </a:t>
            </a:r>
            <a:r>
              <a:rPr lang="es-ES" u="sng" dirty="0"/>
              <a:t>Asignación masiva</a:t>
            </a:r>
            <a:r>
              <a:rPr lang="es-ES" dirty="0"/>
              <a:t> en la parte superior derecha del listado de trabajadores</a:t>
            </a:r>
          </a:p>
          <a:p>
            <a:pPr marL="342900" indent="-342900">
              <a:buFont typeface="+mj-lt"/>
              <a:buAutoNum type="arabicPeriod"/>
            </a:pPr>
            <a:r>
              <a:rPr lang="es-ES" dirty="0"/>
              <a:t>En la nueva sección que se abre, presione el botón EXAMINAR... para ir cargando todos los archivos que son parte del documento</a:t>
            </a:r>
          </a:p>
          <a:p>
            <a:pPr marL="342900" indent="-342900">
              <a:buFont typeface="+mj-lt"/>
              <a:buAutoNum type="arabicPeriod"/>
            </a:pPr>
            <a:r>
              <a:rPr lang="es-ES" dirty="0"/>
              <a:t>Marque los trabajadores para quienes desee cargar el documento</a:t>
            </a:r>
          </a:p>
          <a:p>
            <a:pPr marL="342900" indent="-342900">
              <a:buFont typeface="+mj-lt"/>
              <a:buAutoNum type="arabicPeriod"/>
            </a:pPr>
            <a:r>
              <a:rPr lang="es-ES" dirty="0"/>
              <a:t>Presione el botón GUARDAR DOCUMENTO que está al final del listado de trabajadores y haga una observación si lo desea al momento de guardar</a:t>
            </a:r>
          </a:p>
          <a:p>
            <a:pPr marL="342900" indent="-342900">
              <a:buFont typeface="+mj-lt"/>
              <a:buAutoNum type="arabicPeriod"/>
            </a:pPr>
            <a:r>
              <a:rPr lang="es-ES" dirty="0"/>
              <a:t>Presione el botón INFORMAR...    </a:t>
            </a:r>
            <a:r>
              <a:rPr lang="es-ES" b="1" dirty="0"/>
              <a:t>(¡No olvide este paso!)</a:t>
            </a:r>
          </a:p>
          <a:p>
            <a:pPr marL="342900" indent="-342900">
              <a:buFont typeface="+mj-lt"/>
              <a:buAutoNum type="arabicPeriod"/>
            </a:pPr>
            <a:r>
              <a:rPr lang="es-ES" dirty="0"/>
              <a:t>Cuando regrese a la sección anterior ya no visualizará los trabajadores a los cuales asignó el documento</a:t>
            </a:r>
          </a:p>
        </p:txBody>
      </p:sp>
      <p:sp>
        <p:nvSpPr>
          <p:cNvPr id="7" name="6 Marcador de número de diapositiva"/>
          <p:cNvSpPr>
            <a:spLocks noGrp="1"/>
          </p:cNvSpPr>
          <p:nvPr>
            <p:ph type="sldNum" sz="quarter" idx="12"/>
          </p:nvPr>
        </p:nvSpPr>
        <p:spPr/>
        <p:txBody>
          <a:bodyPr/>
          <a:lstStyle/>
          <a:p>
            <a:fld id="{B434BDC8-7EB5-41AC-8B03-9053BD2620C3}" type="slidenum">
              <a:rPr lang="es-CL" smtClean="0"/>
              <a:pPr/>
              <a:t>33</a:t>
            </a:fld>
            <a:endParaRPr lang="es-CL" dirty="0"/>
          </a:p>
        </p:txBody>
      </p:sp>
      <p:sp>
        <p:nvSpPr>
          <p:cNvPr id="4" name="3 Marcador de contenido"/>
          <p:cNvSpPr>
            <a:spLocks noGrp="1"/>
          </p:cNvSpPr>
          <p:nvPr>
            <p:ph sz="quarter" idx="14"/>
          </p:nvPr>
        </p:nvSpPr>
        <p:spPr/>
        <p:txBody>
          <a:bodyPr>
            <a:normAutofit fontScale="92500" lnSpcReduction="10000"/>
          </a:bodyPr>
          <a:lstStyle/>
          <a:p>
            <a:pPr lvl="0"/>
            <a:r>
              <a:rPr lang="es-CL" dirty="0"/>
              <a:t>CARGAR UN MISMO DOCUMENTO A VARIOS TRABAJADORES AL MISMO TIEMPO</a:t>
            </a:r>
          </a:p>
        </p:txBody>
      </p:sp>
    </p:spTree>
    <p:extLst>
      <p:ext uri="{BB962C8B-B14F-4D97-AF65-F5344CB8AC3E}">
        <p14:creationId xmlns:p14="http://schemas.microsoft.com/office/powerpoint/2010/main" val="4172168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Autofit/>
          </a:bodyPr>
          <a:lstStyle/>
          <a:p>
            <a:r>
              <a:rPr lang="es-ES" sz="2400" dirty="0"/>
              <a:t>Cargar documentos masivamente a trabajadores (6/8)</a:t>
            </a:r>
          </a:p>
        </p:txBody>
      </p:sp>
      <p:sp>
        <p:nvSpPr>
          <p:cNvPr id="3" name="2 Marcador de contenido"/>
          <p:cNvSpPr>
            <a:spLocks noGrp="1"/>
          </p:cNvSpPr>
          <p:nvPr>
            <p:ph idx="1"/>
          </p:nvPr>
        </p:nvSpPr>
        <p:spPr>
          <a:xfrm>
            <a:off x="457200" y="1484784"/>
            <a:ext cx="3898776" cy="4824536"/>
          </a:xfrm>
        </p:spPr>
        <p:txBody>
          <a:bodyPr>
            <a:normAutofit fontScale="85000" lnSpcReduction="20000"/>
          </a:bodyPr>
          <a:lstStyle/>
          <a:p>
            <a:pPr lvl="0"/>
            <a:r>
              <a:rPr lang="es-ES" dirty="0"/>
              <a:t>Sitúese  en la sección ACCIONES GENERALES </a:t>
            </a:r>
          </a:p>
          <a:p>
            <a:pPr lvl="0"/>
            <a:r>
              <a:rPr lang="es-ES" dirty="0"/>
              <a:t>Haga clic en el enlace </a:t>
            </a:r>
            <a:r>
              <a:rPr lang="es-ES" u="sng" dirty="0"/>
              <a:t>Cargar documentos</a:t>
            </a:r>
            <a:endParaRPr lang="es-ES" dirty="0"/>
          </a:p>
          <a:p>
            <a:pPr lvl="0"/>
            <a:r>
              <a:rPr lang="es-CL" dirty="0"/>
              <a:t>Puede filtrar por </a:t>
            </a:r>
            <a:r>
              <a:rPr lang="es-ES" dirty="0"/>
              <a:t>Cliente </a:t>
            </a:r>
          </a:p>
          <a:p>
            <a:pPr lvl="0"/>
            <a:r>
              <a:rPr lang="es-ES" dirty="0"/>
              <a:t>Seleccione el tipo de documento de  tipo trabajador</a:t>
            </a:r>
          </a:p>
          <a:p>
            <a:r>
              <a:rPr lang="es-ES" dirty="0"/>
              <a:t>Haga clic  en el link Carga Masiva</a:t>
            </a:r>
          </a:p>
          <a:p>
            <a:r>
              <a:rPr lang="es-ES" dirty="0"/>
              <a:t>Siga los pasos del asistente</a:t>
            </a:r>
          </a:p>
          <a:p>
            <a:r>
              <a:rPr lang="es-ES" dirty="0"/>
              <a:t>Seleccione que labor desea realizar:</a:t>
            </a:r>
          </a:p>
          <a:p>
            <a:pPr lvl="1"/>
            <a:r>
              <a:rPr lang="es-ES" sz="1500" b="1" dirty="0"/>
              <a:t>Cargar e informar</a:t>
            </a:r>
          </a:p>
          <a:p>
            <a:pPr lvl="1"/>
            <a:endParaRPr lang="es-ES" dirty="0"/>
          </a:p>
          <a:p>
            <a:r>
              <a:rPr lang="es-ES" dirty="0"/>
              <a:t>Seleccione la carpeta donde se encuentran los documentos</a:t>
            </a:r>
          </a:p>
          <a:p>
            <a:r>
              <a:rPr lang="es-ES" dirty="0"/>
              <a:t>Luego que termine de cargar, presione el botón CONTINUAR</a:t>
            </a:r>
          </a:p>
          <a:p>
            <a:r>
              <a:rPr lang="es-ES" dirty="0"/>
              <a:t>Ingrese la fecha de vencimiento de los documentos </a:t>
            </a:r>
            <a:r>
              <a:rPr lang="es-ES" i="1" dirty="0"/>
              <a:t>(sólo si lo solicita)</a:t>
            </a:r>
            <a:endParaRPr lang="es-ES" dirty="0"/>
          </a:p>
          <a:p>
            <a:r>
              <a:rPr lang="es-ES" dirty="0"/>
              <a:t>Cuando termine, Presione el botón CONFIRMAR</a:t>
            </a:r>
          </a:p>
          <a:p>
            <a:pPr lvl="0"/>
            <a:endParaRPr lang="es-ES" dirty="0"/>
          </a:p>
        </p:txBody>
      </p:sp>
      <p:sp>
        <p:nvSpPr>
          <p:cNvPr id="7" name="6 Marcador de número de diapositiva"/>
          <p:cNvSpPr>
            <a:spLocks noGrp="1"/>
          </p:cNvSpPr>
          <p:nvPr>
            <p:ph type="sldNum" sz="quarter" idx="12"/>
          </p:nvPr>
        </p:nvSpPr>
        <p:spPr/>
        <p:txBody>
          <a:bodyPr/>
          <a:lstStyle/>
          <a:p>
            <a:fld id="{B434BDC8-7EB5-41AC-8B03-9053BD2620C3}" type="slidenum">
              <a:rPr lang="es-CL" smtClean="0"/>
              <a:pPr/>
              <a:t>34</a:t>
            </a:fld>
            <a:endParaRPr lang="es-CL" dirty="0"/>
          </a:p>
        </p:txBody>
      </p:sp>
      <p:sp>
        <p:nvSpPr>
          <p:cNvPr id="5" name="4 Marcador de contenido"/>
          <p:cNvSpPr>
            <a:spLocks noGrp="1"/>
          </p:cNvSpPr>
          <p:nvPr>
            <p:ph sz="quarter" idx="14"/>
          </p:nvPr>
        </p:nvSpPr>
        <p:spPr>
          <a:xfrm>
            <a:off x="467544" y="980728"/>
            <a:ext cx="3888432" cy="360362"/>
          </a:xfrm>
        </p:spPr>
        <p:txBody>
          <a:bodyPr>
            <a:normAutofit fontScale="92500" lnSpcReduction="10000"/>
          </a:bodyPr>
          <a:lstStyle/>
          <a:p>
            <a:r>
              <a:rPr lang="es-CL" dirty="0"/>
              <a:t>DOCUMENTOS POR TRABAJADOR</a:t>
            </a:r>
          </a:p>
        </p:txBody>
      </p:sp>
      <p:sp>
        <p:nvSpPr>
          <p:cNvPr id="10" name="4 Marcador de contenido"/>
          <p:cNvSpPr>
            <a:spLocks noGrp="1"/>
          </p:cNvSpPr>
          <p:nvPr>
            <p:ph sz="quarter" idx="15"/>
          </p:nvPr>
        </p:nvSpPr>
        <p:spPr>
          <a:xfrm>
            <a:off x="4716016" y="980406"/>
            <a:ext cx="3960440" cy="360362"/>
          </a:xfrm>
        </p:spPr>
        <p:txBody>
          <a:bodyPr>
            <a:normAutofit fontScale="92500" lnSpcReduction="10000"/>
          </a:bodyPr>
          <a:lstStyle/>
          <a:p>
            <a:r>
              <a:rPr lang="es-CL" dirty="0"/>
              <a:t>IMPORTANTE</a:t>
            </a:r>
          </a:p>
        </p:txBody>
      </p:sp>
      <p:sp>
        <p:nvSpPr>
          <p:cNvPr id="6" name="5 Marcador de contenido"/>
          <p:cNvSpPr>
            <a:spLocks noGrp="1"/>
          </p:cNvSpPr>
          <p:nvPr>
            <p:ph idx="16"/>
          </p:nvPr>
        </p:nvSpPr>
        <p:spPr>
          <a:xfrm>
            <a:off x="4716016" y="1484784"/>
            <a:ext cx="3898776" cy="4459709"/>
          </a:xfrm>
        </p:spPr>
        <p:txBody>
          <a:bodyPr/>
          <a:lstStyle/>
          <a:p>
            <a:pPr marL="0" lvl="0" indent="0">
              <a:buNone/>
            </a:pPr>
            <a:r>
              <a:rPr lang="es-ES" dirty="0"/>
              <a:t>Esto le permitirá cargar los archivos de tipo trabajador masivamente cuando:</a:t>
            </a:r>
          </a:p>
          <a:p>
            <a:r>
              <a:rPr lang="es-ES" dirty="0"/>
              <a:t>Los documentos se encuentren en la misma ubicación (carpeta).</a:t>
            </a:r>
          </a:p>
          <a:p>
            <a:r>
              <a:rPr lang="es-ES" dirty="0"/>
              <a:t>Los documentos se encuentren ordenados por carpetas según el documento que deseamos cargar.</a:t>
            </a:r>
          </a:p>
          <a:p>
            <a:r>
              <a:rPr lang="es-ES" dirty="0"/>
              <a:t>El archivo contenga en su nombre el RUT de  la persona a la cual se le debe asignar:</a:t>
            </a:r>
          </a:p>
          <a:p>
            <a:pPr lvl="1"/>
            <a:r>
              <a:rPr lang="es-ES" dirty="0"/>
              <a:t>Rut con puntos</a:t>
            </a:r>
          </a:p>
          <a:p>
            <a:pPr lvl="1"/>
            <a:r>
              <a:rPr lang="es-ES" dirty="0"/>
              <a:t>Rut sin puntos</a:t>
            </a:r>
          </a:p>
          <a:p>
            <a:pPr lvl="1"/>
            <a:r>
              <a:rPr lang="es-ES" dirty="0"/>
              <a:t>Rut y una leyenda</a:t>
            </a:r>
          </a:p>
          <a:p>
            <a:pPr lvl="1"/>
            <a:r>
              <a:rPr lang="es-ES" dirty="0"/>
              <a:t>Una leyenda y el Rut</a:t>
            </a:r>
          </a:p>
          <a:p>
            <a:endParaRPr lang="es-ES" dirty="0"/>
          </a:p>
          <a:p>
            <a:endParaRPr lang="es-ES" dirty="0"/>
          </a:p>
        </p:txBody>
      </p:sp>
    </p:spTree>
    <p:extLst>
      <p:ext uri="{BB962C8B-B14F-4D97-AF65-F5344CB8AC3E}">
        <p14:creationId xmlns:p14="http://schemas.microsoft.com/office/powerpoint/2010/main" val="1649055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270101" y="0"/>
            <a:ext cx="6840760" cy="720000"/>
          </a:xfrm>
        </p:spPr>
        <p:txBody>
          <a:bodyPr>
            <a:noAutofit/>
          </a:bodyPr>
          <a:lstStyle/>
          <a:p>
            <a:r>
              <a:rPr lang="es-ES" sz="2400" dirty="0"/>
              <a:t>Cargar fotografías masivamente a trabajadores (7/8)</a:t>
            </a:r>
          </a:p>
        </p:txBody>
      </p:sp>
      <p:sp>
        <p:nvSpPr>
          <p:cNvPr id="3" name="2 Marcador de contenido"/>
          <p:cNvSpPr>
            <a:spLocks noGrp="1"/>
          </p:cNvSpPr>
          <p:nvPr>
            <p:ph idx="1"/>
          </p:nvPr>
        </p:nvSpPr>
        <p:spPr>
          <a:xfrm>
            <a:off x="457200" y="1484784"/>
            <a:ext cx="3898776" cy="4824536"/>
          </a:xfrm>
        </p:spPr>
        <p:txBody>
          <a:bodyPr>
            <a:normAutofit/>
          </a:bodyPr>
          <a:lstStyle/>
          <a:p>
            <a:pPr lvl="0"/>
            <a:r>
              <a:rPr lang="es-ES" dirty="0"/>
              <a:t>Vaya  la pestaña HERRAMIENTAS</a:t>
            </a:r>
          </a:p>
          <a:p>
            <a:pPr lvl="0"/>
            <a:r>
              <a:rPr lang="es-ES" dirty="0"/>
              <a:t>En la sección TRABAJADORES seleccione el </a:t>
            </a:r>
            <a:r>
              <a:rPr lang="es-ES" u="sng" dirty="0"/>
              <a:t>Carga masiva de fotografías</a:t>
            </a:r>
          </a:p>
          <a:p>
            <a:r>
              <a:rPr lang="es-ES" dirty="0"/>
              <a:t>Haga clic  en el link </a:t>
            </a:r>
            <a:r>
              <a:rPr lang="es-ES" u="sng" dirty="0"/>
              <a:t>Carga Masiva</a:t>
            </a:r>
          </a:p>
          <a:p>
            <a:r>
              <a:rPr lang="es-ES" dirty="0"/>
              <a:t>Siga los pasos del asistente</a:t>
            </a:r>
          </a:p>
          <a:p>
            <a:r>
              <a:rPr lang="es-ES" dirty="0"/>
              <a:t>Seleccione la carpeta donde se encuentran las fotografías</a:t>
            </a:r>
          </a:p>
          <a:p>
            <a:pPr lvl="1"/>
            <a:r>
              <a:rPr lang="es-ES" dirty="0"/>
              <a:t>El nombre de las fotografías deben ser el Rut de los trabajadores</a:t>
            </a:r>
          </a:p>
          <a:p>
            <a:r>
              <a:rPr lang="es-ES" dirty="0"/>
              <a:t>Luego que termine de cargar, presione el botón CONTINUAR</a:t>
            </a:r>
          </a:p>
          <a:p>
            <a:r>
              <a:rPr lang="es-ES" dirty="0"/>
              <a:t>Cuando termine, Presione el botón CONFIRMAR</a:t>
            </a:r>
          </a:p>
          <a:p>
            <a:pPr lvl="0"/>
            <a:endParaRPr lang="es-ES" dirty="0"/>
          </a:p>
        </p:txBody>
      </p:sp>
      <p:sp>
        <p:nvSpPr>
          <p:cNvPr id="7" name="6 Marcador de número de diapositiva"/>
          <p:cNvSpPr>
            <a:spLocks noGrp="1"/>
          </p:cNvSpPr>
          <p:nvPr>
            <p:ph type="sldNum" sz="quarter" idx="12"/>
          </p:nvPr>
        </p:nvSpPr>
        <p:spPr/>
        <p:txBody>
          <a:bodyPr/>
          <a:lstStyle/>
          <a:p>
            <a:fld id="{B434BDC8-7EB5-41AC-8B03-9053BD2620C3}" type="slidenum">
              <a:rPr lang="es-CL" smtClean="0"/>
              <a:pPr/>
              <a:t>35</a:t>
            </a:fld>
            <a:endParaRPr lang="es-CL" dirty="0"/>
          </a:p>
        </p:txBody>
      </p:sp>
      <p:sp>
        <p:nvSpPr>
          <p:cNvPr id="5" name="4 Marcador de contenido"/>
          <p:cNvSpPr>
            <a:spLocks noGrp="1"/>
          </p:cNvSpPr>
          <p:nvPr>
            <p:ph sz="quarter" idx="14"/>
          </p:nvPr>
        </p:nvSpPr>
        <p:spPr>
          <a:xfrm>
            <a:off x="467544" y="980728"/>
            <a:ext cx="3888432" cy="360362"/>
          </a:xfrm>
        </p:spPr>
        <p:txBody>
          <a:bodyPr>
            <a:normAutofit fontScale="92500" lnSpcReduction="10000"/>
          </a:bodyPr>
          <a:lstStyle/>
          <a:p>
            <a:r>
              <a:rPr lang="es-CL" dirty="0"/>
              <a:t>CARGAR FOTOGRAFÍAS </a:t>
            </a:r>
          </a:p>
        </p:txBody>
      </p:sp>
    </p:spTree>
    <p:extLst>
      <p:ext uri="{BB962C8B-B14F-4D97-AF65-F5344CB8AC3E}">
        <p14:creationId xmlns:p14="http://schemas.microsoft.com/office/powerpoint/2010/main" val="37302396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noAutofit/>
          </a:bodyPr>
          <a:lstStyle/>
          <a:p>
            <a:r>
              <a:rPr lang="es-ES" sz="2400" dirty="0"/>
              <a:t>Informar documentos ya cargados (8/8)</a:t>
            </a:r>
          </a:p>
        </p:txBody>
      </p:sp>
      <p:sp>
        <p:nvSpPr>
          <p:cNvPr id="3" name="2 Marcador de contenido"/>
          <p:cNvSpPr>
            <a:spLocks noGrp="1"/>
          </p:cNvSpPr>
          <p:nvPr>
            <p:ph idx="1"/>
          </p:nvPr>
        </p:nvSpPr>
        <p:spPr/>
        <p:txBody>
          <a:bodyPr>
            <a:noAutofit/>
          </a:bodyPr>
          <a:lstStyle/>
          <a:p>
            <a:pPr marL="342900" lvl="0" indent="-342900">
              <a:buFont typeface="+mj-lt"/>
              <a:buAutoNum type="arabicPeriod"/>
            </a:pPr>
            <a:r>
              <a:rPr lang="es-ES" sz="1800" dirty="0"/>
              <a:t>Vaya a la pestaña INFORMES</a:t>
            </a:r>
          </a:p>
          <a:p>
            <a:pPr marL="342900" lvl="0" indent="-342900">
              <a:buFont typeface="+mj-lt"/>
              <a:buAutoNum type="arabicPeriod"/>
            </a:pPr>
            <a:r>
              <a:rPr lang="es-ES" sz="1800" dirty="0"/>
              <a:t>Sitúese en la sección DOCUMENTOS</a:t>
            </a:r>
          </a:p>
          <a:p>
            <a:pPr marL="342900" lvl="0" indent="-342900">
              <a:buFont typeface="+mj-lt"/>
              <a:buAutoNum type="arabicPeriod"/>
            </a:pPr>
            <a:r>
              <a:rPr lang="es-ES" sz="1800" dirty="0"/>
              <a:t>Seleccione el informe </a:t>
            </a:r>
            <a:r>
              <a:rPr lang="es-ES" sz="1800" u="sng" dirty="0"/>
              <a:t>Documentos cargados sin informar</a:t>
            </a:r>
          </a:p>
          <a:p>
            <a:pPr marL="342900" lvl="0" indent="-342900">
              <a:buFont typeface="+mj-lt"/>
              <a:buAutoNum type="arabicPeriod"/>
            </a:pPr>
            <a:r>
              <a:rPr lang="es-CL" sz="1800" dirty="0"/>
              <a:t>Puede filtrar el listado de documentos por </a:t>
            </a:r>
            <a:r>
              <a:rPr lang="es-ES" sz="1800" dirty="0"/>
              <a:t>cliente,  documento y/o periodo</a:t>
            </a:r>
          </a:p>
          <a:p>
            <a:pPr marL="342900" lvl="0" indent="-342900">
              <a:buFont typeface="+mj-lt"/>
              <a:buAutoNum type="arabicPeriod"/>
            </a:pPr>
            <a:r>
              <a:rPr lang="es-ES" sz="1800" dirty="0"/>
              <a:t>Seleccione el tipo de documento </a:t>
            </a:r>
          </a:p>
          <a:p>
            <a:pPr marL="812800" lvl="1" indent="-342900">
              <a:spcAft>
                <a:spcPts val="1800"/>
              </a:spcAft>
            </a:pPr>
            <a:r>
              <a:rPr lang="es-ES" sz="1600" dirty="0"/>
              <a:t>Para documentos de trabajador, deberá seleccionar el trabajador en la siguiente pantalla.</a:t>
            </a:r>
          </a:p>
          <a:p>
            <a:pPr marL="342900" indent="-342900">
              <a:buFont typeface="+mj-lt"/>
              <a:buAutoNum type="arabicPeriod"/>
            </a:pPr>
            <a:r>
              <a:rPr lang="es-ES" sz="1800" dirty="0"/>
              <a:t>Si lo desea puede revisar los archivos que son parte del documento, haciendo clic en su nombre</a:t>
            </a:r>
          </a:p>
          <a:p>
            <a:pPr marL="342900" indent="-342900">
              <a:buFont typeface="+mj-lt"/>
              <a:buAutoNum type="arabicPeriod"/>
            </a:pPr>
            <a:r>
              <a:rPr lang="es-ES" sz="1800" dirty="0"/>
              <a:t>Presione el botón INFORMAR... </a:t>
            </a:r>
          </a:p>
          <a:p>
            <a:pPr marL="342900" indent="-342900">
              <a:buFont typeface="+mj-lt"/>
              <a:buAutoNum type="arabicPeriod"/>
            </a:pPr>
            <a:r>
              <a:rPr lang="es-ES" sz="1800" dirty="0"/>
              <a:t>Si lo desea, puede ingresar una observación en la ventana que se desplegará</a:t>
            </a:r>
          </a:p>
          <a:p>
            <a:pPr marL="342900" indent="-342900">
              <a:buFont typeface="+mj-lt"/>
              <a:buAutoNum type="arabicPeriod"/>
            </a:pPr>
            <a:r>
              <a:rPr lang="es-ES" sz="1800" dirty="0"/>
              <a:t>Volverá a la pantalla anterior, donde ya no aparecerá el documento que ya informó.</a:t>
            </a:r>
          </a:p>
          <a:p>
            <a:pPr marL="342900" indent="-342900">
              <a:buFont typeface="+mj-lt"/>
              <a:buAutoNum type="arabicPeriod"/>
            </a:pPr>
            <a:endParaRPr lang="es-ES" sz="1800" dirty="0"/>
          </a:p>
        </p:txBody>
      </p:sp>
      <p:sp>
        <p:nvSpPr>
          <p:cNvPr id="7" name="6 Marcador de número de diapositiva"/>
          <p:cNvSpPr>
            <a:spLocks noGrp="1"/>
          </p:cNvSpPr>
          <p:nvPr>
            <p:ph type="sldNum" sz="quarter" idx="12"/>
          </p:nvPr>
        </p:nvSpPr>
        <p:spPr/>
        <p:txBody>
          <a:bodyPr/>
          <a:lstStyle/>
          <a:p>
            <a:fld id="{B434BDC8-7EB5-41AC-8B03-9053BD2620C3}" type="slidenum">
              <a:rPr lang="es-CL" smtClean="0"/>
              <a:pPr/>
              <a:t>36</a:t>
            </a:fld>
            <a:endParaRPr lang="es-CL" dirty="0"/>
          </a:p>
        </p:txBody>
      </p:sp>
      <p:sp>
        <p:nvSpPr>
          <p:cNvPr id="4" name="3 Marcador de contenido"/>
          <p:cNvSpPr>
            <a:spLocks noGrp="1"/>
          </p:cNvSpPr>
          <p:nvPr>
            <p:ph sz="quarter" idx="14"/>
          </p:nvPr>
        </p:nvSpPr>
        <p:spPr/>
        <p:txBody>
          <a:bodyPr>
            <a:normAutofit fontScale="92500" lnSpcReduction="10000"/>
          </a:bodyPr>
          <a:lstStyle/>
          <a:p>
            <a:pPr lvl="0"/>
            <a:r>
              <a:rPr lang="es-ES" dirty="0"/>
              <a:t>INFORMAR DOCUMENTOS QUE YA ESTÁN CARGADOS</a:t>
            </a:r>
            <a:endParaRPr lang="es-CL" dirty="0"/>
          </a:p>
        </p:txBody>
      </p:sp>
    </p:spTree>
    <p:extLst>
      <p:ext uri="{BB962C8B-B14F-4D97-AF65-F5344CB8AC3E}">
        <p14:creationId xmlns:p14="http://schemas.microsoft.com/office/powerpoint/2010/main" val="376735986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CL" dirty="0">
                <a:solidFill>
                  <a:schemeClr val="tx2"/>
                </a:solidFill>
              </a:rPr>
              <a:t>Informes de uso recurrente</a:t>
            </a:r>
          </a:p>
        </p:txBody>
      </p:sp>
      <p:sp>
        <p:nvSpPr>
          <p:cNvPr id="4" name="3 Marcador de número de diapositiva"/>
          <p:cNvSpPr>
            <a:spLocks noGrp="1"/>
          </p:cNvSpPr>
          <p:nvPr>
            <p:ph type="sldNum" sz="quarter" idx="12"/>
          </p:nvPr>
        </p:nvSpPr>
        <p:spPr/>
        <p:txBody>
          <a:bodyPr/>
          <a:lstStyle/>
          <a:p>
            <a:fld id="{B434BDC8-7EB5-41AC-8B03-9053BD2620C3}" type="slidenum">
              <a:rPr lang="es-CL" smtClean="0"/>
              <a:pPr/>
              <a:t>37</a:t>
            </a:fld>
            <a:endParaRPr lang="es-CL" dirty="0"/>
          </a:p>
        </p:txBody>
      </p:sp>
    </p:spTree>
    <p:extLst>
      <p:ext uri="{BB962C8B-B14F-4D97-AF65-F5344CB8AC3E}">
        <p14:creationId xmlns:p14="http://schemas.microsoft.com/office/powerpoint/2010/main" val="26228905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r>
              <a:rPr lang="es-ES" sz="2900" dirty="0"/>
              <a:t>Informes de uso recurrente (1/2)</a:t>
            </a:r>
          </a:p>
        </p:txBody>
      </p:sp>
      <p:sp>
        <p:nvSpPr>
          <p:cNvPr id="6" name="5 Marcador de contenido"/>
          <p:cNvSpPr>
            <a:spLocks noGrp="1"/>
          </p:cNvSpPr>
          <p:nvPr>
            <p:ph idx="1"/>
          </p:nvPr>
        </p:nvSpPr>
        <p:spPr/>
        <p:txBody>
          <a:bodyPr>
            <a:normAutofit/>
          </a:bodyPr>
          <a:lstStyle/>
          <a:p>
            <a:pPr marL="514350" indent="-514350">
              <a:lnSpc>
                <a:spcPct val="110000"/>
              </a:lnSpc>
              <a:spcAft>
                <a:spcPts val="600"/>
              </a:spcAft>
              <a:buFont typeface="+mj-lt"/>
              <a:buAutoNum type="arabicPeriod"/>
            </a:pPr>
            <a:r>
              <a:rPr lang="es-ES" sz="2200" u="sng" dirty="0"/>
              <a:t>Informe de cumplimiento por cliente</a:t>
            </a:r>
            <a:r>
              <a:rPr lang="es-ES" sz="2200" dirty="0"/>
              <a:t>: </a:t>
            </a:r>
          </a:p>
          <a:p>
            <a:pPr marL="531813" indent="0">
              <a:lnSpc>
                <a:spcPct val="110000"/>
              </a:lnSpc>
              <a:spcBef>
                <a:spcPts val="0"/>
              </a:spcBef>
              <a:spcAft>
                <a:spcPts val="600"/>
              </a:spcAft>
              <a:buNone/>
            </a:pPr>
            <a:r>
              <a:rPr lang="es-ES" sz="1900" dirty="0"/>
              <a:t>Este informe le permitirá a usted como contratista, tener un control sobre el nivel de avance en su cumplimiento hacia el mandante mes a mes, en forma general.</a:t>
            </a:r>
          </a:p>
          <a:p>
            <a:pPr marL="457200" indent="-457200">
              <a:lnSpc>
                <a:spcPct val="110000"/>
              </a:lnSpc>
              <a:spcAft>
                <a:spcPts val="600"/>
              </a:spcAft>
              <a:buFont typeface="+mj-lt"/>
              <a:buAutoNum type="arabicPeriod" startAt="2"/>
            </a:pPr>
            <a:r>
              <a:rPr lang="es-ES" sz="2200" u="sng" dirty="0"/>
              <a:t>Informe de cumplimiento por servicio</a:t>
            </a:r>
            <a:r>
              <a:rPr lang="es-ES" sz="2200" dirty="0"/>
              <a:t>: </a:t>
            </a:r>
          </a:p>
          <a:p>
            <a:pPr marL="531813" indent="0">
              <a:lnSpc>
                <a:spcPct val="110000"/>
              </a:lnSpc>
              <a:spcBef>
                <a:spcPts val="0"/>
              </a:spcBef>
              <a:spcAft>
                <a:spcPts val="600"/>
              </a:spcAft>
              <a:buNone/>
            </a:pPr>
            <a:r>
              <a:rPr lang="es-ES" sz="1900" dirty="0"/>
              <a:t>Este informe le permitirá a usted como contratista tener un control del avance por cada servicio que tenga con la empresa mandante.</a:t>
            </a:r>
          </a:p>
          <a:p>
            <a:pPr marL="514350" indent="-514350">
              <a:lnSpc>
                <a:spcPct val="110000"/>
              </a:lnSpc>
              <a:spcAft>
                <a:spcPts val="600"/>
              </a:spcAft>
              <a:buFont typeface="+mj-lt"/>
              <a:buAutoNum type="arabicPeriod" startAt="3"/>
            </a:pPr>
            <a:r>
              <a:rPr lang="es-CL" sz="2200" u="sng" dirty="0"/>
              <a:t>Informe de cumplimiento por trabajador</a:t>
            </a:r>
          </a:p>
          <a:p>
            <a:pPr marL="539750" indent="0">
              <a:lnSpc>
                <a:spcPct val="110000"/>
              </a:lnSpc>
              <a:spcAft>
                <a:spcPts val="600"/>
              </a:spcAft>
              <a:buNone/>
            </a:pPr>
            <a:r>
              <a:rPr lang="es-CL" sz="1900" dirty="0"/>
              <a:t>Entrega la información del cumplimiento de cada uno de los trabajadores ya sea que estén activo o inactivos.</a:t>
            </a:r>
          </a:p>
          <a:p>
            <a:pPr marL="400050" lvl="1" indent="0">
              <a:buNone/>
            </a:pPr>
            <a:endParaRPr lang="es-ES" sz="1800" dirty="0"/>
          </a:p>
          <a:p>
            <a:pPr marL="514350" indent="-514350">
              <a:buFont typeface="+mj-lt"/>
              <a:buAutoNum type="arabicPeriod" startAt="4"/>
            </a:pPr>
            <a:endParaRPr lang="es-ES" sz="2000" dirty="0"/>
          </a:p>
          <a:p>
            <a:pPr marL="514350" indent="-514350">
              <a:buFont typeface="+mj-lt"/>
              <a:buAutoNum type="arabicPeriod" startAt="4"/>
            </a:pPr>
            <a:endParaRPr lang="es-ES" sz="2000" dirty="0"/>
          </a:p>
        </p:txBody>
      </p:sp>
      <p:sp>
        <p:nvSpPr>
          <p:cNvPr id="4" name="3 Marcador de número de diapositiva"/>
          <p:cNvSpPr>
            <a:spLocks noGrp="1"/>
          </p:cNvSpPr>
          <p:nvPr>
            <p:ph type="sldNum" sz="quarter" idx="12"/>
          </p:nvPr>
        </p:nvSpPr>
        <p:spPr/>
        <p:txBody>
          <a:bodyPr/>
          <a:lstStyle/>
          <a:p>
            <a:fld id="{B434BDC8-7EB5-41AC-8B03-9053BD2620C3}" type="slidenum">
              <a:rPr lang="es-CL" smtClean="0"/>
              <a:pPr/>
              <a:t>38</a:t>
            </a:fld>
            <a:endParaRPr lang="es-CL" dirty="0"/>
          </a:p>
        </p:txBody>
      </p:sp>
      <p:pic>
        <p:nvPicPr>
          <p:cNvPr id="1026" name="Picture 2" descr="https://www.previsorabilbaina.com/img/iiaaimg/icono_grafic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318" y="5267466"/>
            <a:ext cx="1480418" cy="1147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6883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normAutofit/>
          </a:bodyPr>
          <a:lstStyle/>
          <a:p>
            <a:r>
              <a:rPr lang="es-ES" sz="2900" dirty="0"/>
              <a:t>Informes de uso recurrente (2/2)</a:t>
            </a:r>
          </a:p>
        </p:txBody>
      </p:sp>
      <p:sp>
        <p:nvSpPr>
          <p:cNvPr id="6" name="5 Marcador de contenido"/>
          <p:cNvSpPr>
            <a:spLocks noGrp="1"/>
          </p:cNvSpPr>
          <p:nvPr>
            <p:ph idx="1"/>
          </p:nvPr>
        </p:nvSpPr>
        <p:spPr/>
        <p:txBody>
          <a:bodyPr>
            <a:normAutofit/>
          </a:bodyPr>
          <a:lstStyle/>
          <a:p>
            <a:pPr marL="514350" indent="-514350">
              <a:lnSpc>
                <a:spcPct val="110000"/>
              </a:lnSpc>
              <a:spcAft>
                <a:spcPts val="600"/>
              </a:spcAft>
              <a:buFont typeface="+mj-lt"/>
              <a:buAutoNum type="arabicPeriod" startAt="4"/>
            </a:pPr>
            <a:r>
              <a:rPr lang="es-ES" sz="2200" u="sng" dirty="0"/>
              <a:t>Documentos prontos a vencer:</a:t>
            </a:r>
          </a:p>
          <a:p>
            <a:pPr marL="539750" lvl="1" indent="0">
              <a:lnSpc>
                <a:spcPct val="110000"/>
              </a:lnSpc>
              <a:spcAft>
                <a:spcPts val="600"/>
              </a:spcAft>
              <a:buNone/>
            </a:pPr>
            <a:r>
              <a:rPr lang="es-ES" sz="1900" dirty="0"/>
              <a:t>Entrega una información detallada de cada uno de los Documentos que se encuentran próximos a vencer.</a:t>
            </a:r>
          </a:p>
          <a:p>
            <a:pPr marL="514350" indent="-514350">
              <a:lnSpc>
                <a:spcPct val="110000"/>
              </a:lnSpc>
              <a:spcAft>
                <a:spcPts val="600"/>
              </a:spcAft>
              <a:buFont typeface="+mj-lt"/>
              <a:buAutoNum type="arabicPeriod" startAt="5"/>
            </a:pPr>
            <a:r>
              <a:rPr lang="es-CL" sz="2200" u="sng" dirty="0"/>
              <a:t>Documentos vencidos</a:t>
            </a:r>
          </a:p>
          <a:p>
            <a:pPr marL="539750" lvl="1" indent="0">
              <a:lnSpc>
                <a:spcPct val="110000"/>
              </a:lnSpc>
              <a:spcBef>
                <a:spcPts val="1200"/>
              </a:spcBef>
              <a:spcAft>
                <a:spcPts val="600"/>
              </a:spcAft>
              <a:buNone/>
            </a:pPr>
            <a:r>
              <a:rPr lang="es-ES" sz="1900" dirty="0"/>
              <a:t>Entrega una información detallada de cada uno de los Documentos que se encuentran vencidos.</a:t>
            </a:r>
          </a:p>
          <a:p>
            <a:pPr marL="539750" indent="-539750">
              <a:lnSpc>
                <a:spcPct val="110000"/>
              </a:lnSpc>
              <a:spcAft>
                <a:spcPts val="600"/>
              </a:spcAft>
              <a:buFont typeface="+mj-lt"/>
              <a:buAutoNum type="arabicPeriod" startAt="6"/>
            </a:pPr>
            <a:r>
              <a:rPr lang="es-CL" sz="2200" u="sng" dirty="0"/>
              <a:t>Permiso de ingreso por trabajador</a:t>
            </a:r>
            <a:r>
              <a:rPr lang="es-CL" sz="1600" i="1" dirty="0">
                <a:solidFill>
                  <a:srgbClr val="FF0000"/>
                </a:solidFill>
              </a:rPr>
              <a:t>(Solo si el mandante usa control de acceso)</a:t>
            </a:r>
            <a:endParaRPr lang="es-CL" sz="1600" u="sng" dirty="0"/>
          </a:p>
          <a:p>
            <a:pPr marL="539750" indent="0">
              <a:lnSpc>
                <a:spcPct val="110000"/>
              </a:lnSpc>
              <a:spcAft>
                <a:spcPts val="600"/>
              </a:spcAft>
              <a:buNone/>
            </a:pPr>
            <a:r>
              <a:rPr lang="es-ES" sz="1900" dirty="0"/>
              <a:t>Permite consultar si un trabajador puede ingresar a las dependencias de un cliente.</a:t>
            </a:r>
          </a:p>
          <a:p>
            <a:pPr marL="539750" indent="0">
              <a:lnSpc>
                <a:spcPct val="110000"/>
              </a:lnSpc>
              <a:spcAft>
                <a:spcPts val="600"/>
              </a:spcAft>
              <a:buNone/>
            </a:pPr>
            <a:endParaRPr lang="es-ES" sz="1900" dirty="0"/>
          </a:p>
          <a:p>
            <a:pPr marL="514350" indent="-514350">
              <a:buFont typeface="+mj-lt"/>
              <a:buAutoNum type="arabicPeriod" startAt="4"/>
            </a:pPr>
            <a:endParaRPr lang="es-ES" sz="2000" dirty="0"/>
          </a:p>
          <a:p>
            <a:pPr marL="514350" indent="-514350">
              <a:buFont typeface="+mj-lt"/>
              <a:buAutoNum type="arabicPeriod" startAt="4"/>
            </a:pPr>
            <a:endParaRPr lang="es-ES" sz="2000" dirty="0"/>
          </a:p>
        </p:txBody>
      </p:sp>
      <p:sp>
        <p:nvSpPr>
          <p:cNvPr id="4" name="3 Marcador de número de diapositiva"/>
          <p:cNvSpPr>
            <a:spLocks noGrp="1"/>
          </p:cNvSpPr>
          <p:nvPr>
            <p:ph type="sldNum" sz="quarter" idx="12"/>
          </p:nvPr>
        </p:nvSpPr>
        <p:spPr/>
        <p:txBody>
          <a:bodyPr/>
          <a:lstStyle/>
          <a:p>
            <a:fld id="{B434BDC8-7EB5-41AC-8B03-9053BD2620C3}" type="slidenum">
              <a:rPr lang="es-CL" smtClean="0"/>
              <a:pPr/>
              <a:t>39</a:t>
            </a:fld>
            <a:endParaRPr lang="es-CL" dirty="0"/>
          </a:p>
        </p:txBody>
      </p:sp>
      <p:pic>
        <p:nvPicPr>
          <p:cNvPr id="7" name="Picture 2" descr="https://www.previsorabilbaina.com/img/iiaaimg/icono_grafica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70318" y="5267466"/>
            <a:ext cx="1480418" cy="1147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975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BB69B0-A1E4-49D5-BD09-35438155FC3B}"/>
              </a:ext>
            </a:extLst>
          </p:cNvPr>
          <p:cNvSpPr>
            <a:spLocks noGrp="1"/>
          </p:cNvSpPr>
          <p:nvPr>
            <p:ph type="title"/>
          </p:nvPr>
        </p:nvSpPr>
        <p:spPr/>
        <p:txBody>
          <a:bodyPr/>
          <a:lstStyle/>
          <a:p>
            <a:r>
              <a:rPr lang="es-CL" dirty="0"/>
              <a:t>Principales clientes actuales (2/3)</a:t>
            </a:r>
          </a:p>
        </p:txBody>
      </p:sp>
      <p:sp>
        <p:nvSpPr>
          <p:cNvPr id="3" name="Marcador de número de diapositiva 2">
            <a:extLst>
              <a:ext uri="{FF2B5EF4-FFF2-40B4-BE49-F238E27FC236}">
                <a16:creationId xmlns:a16="http://schemas.microsoft.com/office/drawing/2014/main" id="{86726E1B-9977-4A26-B976-FF6C3730FBE5}"/>
              </a:ext>
            </a:extLst>
          </p:cNvPr>
          <p:cNvSpPr>
            <a:spLocks noGrp="1"/>
          </p:cNvSpPr>
          <p:nvPr>
            <p:ph type="sldNum" sz="quarter" idx="12"/>
          </p:nvPr>
        </p:nvSpPr>
        <p:spPr/>
        <p:txBody>
          <a:bodyPr/>
          <a:lstStyle/>
          <a:p>
            <a:fld id="{B434BDC8-7EB5-41AC-8B03-9053BD2620C3}" type="slidenum">
              <a:rPr lang="es-CL" smtClean="0"/>
              <a:pPr/>
              <a:t>4</a:t>
            </a:fld>
            <a:endParaRPr lang="es-CL" dirty="0"/>
          </a:p>
        </p:txBody>
      </p:sp>
      <p:sp>
        <p:nvSpPr>
          <p:cNvPr id="52" name="2 Marcador de número de diapositiva">
            <a:extLst>
              <a:ext uri="{FF2B5EF4-FFF2-40B4-BE49-F238E27FC236}">
                <a16:creationId xmlns:a16="http://schemas.microsoft.com/office/drawing/2014/main" id="{33BA8384-6F9B-49CE-8997-87CBBF33C4EF}"/>
              </a:ext>
            </a:extLst>
          </p:cNvPr>
          <p:cNvSpPr txBox="1">
            <a:spLocks/>
          </p:cNvSpPr>
          <p:nvPr/>
        </p:nvSpPr>
        <p:spPr>
          <a:xfrm>
            <a:off x="6553200" y="6453338"/>
            <a:ext cx="2133600" cy="365125"/>
          </a:xfrm>
          <a:prstGeom prst="rect">
            <a:avLst/>
          </a:prstGeom>
        </p:spPr>
        <p:txBody>
          <a:bodyPr vert="horz" lIns="91440" tIns="45720" rIns="91440" bIns="45720" rtlCol="0" anchor="ctr"/>
          <a:lstStyle>
            <a:defPPr>
              <a:defRPr lang="es-ES"/>
            </a:defPPr>
            <a:lvl1pPr marL="0" algn="r" defTabSz="914400" rtl="0" eaLnBrk="1" latinLnBrk="0" hangingPunct="1">
              <a:defRPr sz="12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434BDC8-7EB5-41AC-8B03-9053BD2620C3}" type="slidenum">
              <a:rPr lang="es-CL" smtClean="0"/>
              <a:pPr/>
              <a:t>4</a:t>
            </a:fld>
            <a:endParaRPr lang="es-CL" dirty="0"/>
          </a:p>
        </p:txBody>
      </p:sp>
      <p:sp>
        <p:nvSpPr>
          <p:cNvPr id="53" name="50 Rectángulo">
            <a:extLst>
              <a:ext uri="{FF2B5EF4-FFF2-40B4-BE49-F238E27FC236}">
                <a16:creationId xmlns:a16="http://schemas.microsoft.com/office/drawing/2014/main" id="{DA2512D0-52B3-4ECD-A5C0-D1843205973C}"/>
              </a:ext>
            </a:extLst>
          </p:cNvPr>
          <p:cNvSpPr/>
          <p:nvPr/>
        </p:nvSpPr>
        <p:spPr>
          <a:xfrm>
            <a:off x="345525" y="6127481"/>
            <a:ext cx="7876480" cy="276999"/>
          </a:xfrm>
          <a:prstGeom prst="rect">
            <a:avLst/>
          </a:prstGeom>
        </p:spPr>
        <p:txBody>
          <a:bodyPr wrap="square">
            <a:spAutoFit/>
          </a:bodyPr>
          <a:lstStyle/>
          <a:p>
            <a:r>
              <a:rPr lang="es-CL" sz="1200" i="1" dirty="0"/>
              <a:t>Actualmente en Pronexo se gestiona la información de </a:t>
            </a:r>
            <a:r>
              <a:rPr lang="es-CL" sz="1200" b="1" i="1" dirty="0"/>
              <a:t>más de 6.700 empresas</a:t>
            </a:r>
            <a:r>
              <a:rPr lang="es-CL" sz="1200" i="1" dirty="0"/>
              <a:t> y </a:t>
            </a:r>
            <a:r>
              <a:rPr lang="es-CL" sz="1200" b="1" i="1" dirty="0"/>
              <a:t>280.000 trabajadores</a:t>
            </a:r>
            <a:r>
              <a:rPr lang="es-CL" sz="1200" i="1" dirty="0"/>
              <a:t>.</a:t>
            </a:r>
            <a:endParaRPr lang="es-CL" sz="1200" dirty="0"/>
          </a:p>
        </p:txBody>
      </p:sp>
      <p:grpSp>
        <p:nvGrpSpPr>
          <p:cNvPr id="54" name="52 Grupo">
            <a:extLst>
              <a:ext uri="{FF2B5EF4-FFF2-40B4-BE49-F238E27FC236}">
                <a16:creationId xmlns:a16="http://schemas.microsoft.com/office/drawing/2014/main" id="{6F565C89-A902-4AE8-ACF3-F2E35B7B526B}"/>
              </a:ext>
            </a:extLst>
          </p:cNvPr>
          <p:cNvGrpSpPr/>
          <p:nvPr/>
        </p:nvGrpSpPr>
        <p:grpSpPr>
          <a:xfrm>
            <a:off x="4656226" y="2030131"/>
            <a:ext cx="1324800" cy="889200"/>
            <a:chOff x="323582" y="728826"/>
            <a:chExt cx="2319166" cy="1374319"/>
          </a:xfrm>
        </p:grpSpPr>
        <p:pic>
          <p:nvPicPr>
            <p:cNvPr id="55" name="Imagen 3">
              <a:extLst>
                <a:ext uri="{FF2B5EF4-FFF2-40B4-BE49-F238E27FC236}">
                  <a16:creationId xmlns:a16="http://schemas.microsoft.com/office/drawing/2014/main" id="{484B7DEA-F542-4EA0-958F-8684A9E01AA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19771" y="1048953"/>
              <a:ext cx="2142708" cy="406732"/>
            </a:xfrm>
            <a:prstGeom prst="roundRect">
              <a:avLst/>
            </a:prstGeom>
            <a:noFill/>
          </p:spPr>
        </p:pic>
        <p:sp>
          <p:nvSpPr>
            <p:cNvPr id="56" name="54 Rectángulo redondeado">
              <a:extLst>
                <a:ext uri="{FF2B5EF4-FFF2-40B4-BE49-F238E27FC236}">
                  <a16:creationId xmlns:a16="http://schemas.microsoft.com/office/drawing/2014/main" id="{02F3DD5B-3775-4E12-A706-75DBAD60C1F7}"/>
                </a:ext>
              </a:extLst>
            </p:cNvPr>
            <p:cNvSpPr/>
            <p:nvPr/>
          </p:nvSpPr>
          <p:spPr>
            <a:xfrm>
              <a:off x="323582" y="728826"/>
              <a:ext cx="2319166" cy="137431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Cementos Bío-Bío</a:t>
              </a:r>
            </a:p>
          </p:txBody>
        </p:sp>
      </p:grpSp>
      <p:grpSp>
        <p:nvGrpSpPr>
          <p:cNvPr id="57" name="47 Grupo">
            <a:extLst>
              <a:ext uri="{FF2B5EF4-FFF2-40B4-BE49-F238E27FC236}">
                <a16:creationId xmlns:a16="http://schemas.microsoft.com/office/drawing/2014/main" id="{FD4D8264-BC11-417E-9C74-A425B992491C}"/>
              </a:ext>
            </a:extLst>
          </p:cNvPr>
          <p:cNvGrpSpPr/>
          <p:nvPr/>
        </p:nvGrpSpPr>
        <p:grpSpPr>
          <a:xfrm>
            <a:off x="6106700" y="1025074"/>
            <a:ext cx="1324800" cy="889200"/>
            <a:chOff x="6948478" y="4941166"/>
            <a:chExt cx="2315182" cy="1374607"/>
          </a:xfrm>
          <a:solidFill>
            <a:schemeClr val="accent6"/>
          </a:solidFill>
        </p:grpSpPr>
        <p:pic>
          <p:nvPicPr>
            <p:cNvPr id="58" name="Imagen 19">
              <a:extLst>
                <a:ext uri="{FF2B5EF4-FFF2-40B4-BE49-F238E27FC236}">
                  <a16:creationId xmlns:a16="http://schemas.microsoft.com/office/drawing/2014/main" id="{C348F824-9850-4B90-B90A-06ADA7D93D89}"/>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77963" y="5172388"/>
              <a:ext cx="2097083" cy="779129"/>
            </a:xfrm>
            <a:prstGeom prst="rect">
              <a:avLst/>
            </a:prstGeom>
            <a:grpFill/>
          </p:spPr>
        </p:pic>
        <p:sp>
          <p:nvSpPr>
            <p:cNvPr id="59" name="99 Rectángulo redondeado">
              <a:extLst>
                <a:ext uri="{FF2B5EF4-FFF2-40B4-BE49-F238E27FC236}">
                  <a16:creationId xmlns:a16="http://schemas.microsoft.com/office/drawing/2014/main" id="{4411EAC2-C387-499B-AA8C-0E4DD64F6DE4}"/>
                </a:ext>
              </a:extLst>
            </p:cNvPr>
            <p:cNvSpPr/>
            <p:nvPr/>
          </p:nvSpPr>
          <p:spPr>
            <a:xfrm>
              <a:off x="6948478" y="4941166"/>
              <a:ext cx="2315182" cy="1374607"/>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err="1">
                  <a:solidFill>
                    <a:schemeClr val="tx1"/>
                  </a:solidFill>
                </a:rPr>
                <a:t>Contract</a:t>
              </a:r>
              <a:r>
                <a:rPr lang="es-CL" sz="800" dirty="0">
                  <a:solidFill>
                    <a:schemeClr val="tx1"/>
                  </a:solidFill>
                </a:rPr>
                <a:t> </a:t>
              </a:r>
              <a:r>
                <a:rPr lang="es-CL" sz="800" dirty="0" err="1">
                  <a:solidFill>
                    <a:schemeClr val="tx1"/>
                  </a:solidFill>
                </a:rPr>
                <a:t>Workplaces</a:t>
              </a:r>
              <a:endParaRPr lang="es-CL" sz="800" dirty="0">
                <a:solidFill>
                  <a:schemeClr val="tx1"/>
                </a:solidFill>
              </a:endParaRPr>
            </a:p>
          </p:txBody>
        </p:sp>
      </p:grpSp>
      <p:grpSp>
        <p:nvGrpSpPr>
          <p:cNvPr id="60" name="52 Grupo">
            <a:extLst>
              <a:ext uri="{FF2B5EF4-FFF2-40B4-BE49-F238E27FC236}">
                <a16:creationId xmlns:a16="http://schemas.microsoft.com/office/drawing/2014/main" id="{D3E85DA9-F522-4F7F-8987-BC224BDFAD04}"/>
              </a:ext>
            </a:extLst>
          </p:cNvPr>
          <p:cNvGrpSpPr/>
          <p:nvPr/>
        </p:nvGrpSpPr>
        <p:grpSpPr>
          <a:xfrm>
            <a:off x="6106701" y="2030131"/>
            <a:ext cx="1324800" cy="889200"/>
            <a:chOff x="323580" y="728826"/>
            <a:chExt cx="2319164" cy="1374319"/>
          </a:xfrm>
        </p:grpSpPr>
        <p:pic>
          <p:nvPicPr>
            <p:cNvPr id="61" name="Imagen 3">
              <a:extLst>
                <a:ext uri="{FF2B5EF4-FFF2-40B4-BE49-F238E27FC236}">
                  <a16:creationId xmlns:a16="http://schemas.microsoft.com/office/drawing/2014/main" id="{9E9F8CCA-ABD3-4A3D-ADEF-6E4E5808C01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378567" y="878938"/>
              <a:ext cx="2127455" cy="829537"/>
            </a:xfrm>
            <a:prstGeom prst="roundRect">
              <a:avLst/>
            </a:prstGeom>
            <a:noFill/>
          </p:spPr>
        </p:pic>
        <p:sp>
          <p:nvSpPr>
            <p:cNvPr id="62" name="54 Rectángulo redondeado">
              <a:extLst>
                <a:ext uri="{FF2B5EF4-FFF2-40B4-BE49-F238E27FC236}">
                  <a16:creationId xmlns:a16="http://schemas.microsoft.com/office/drawing/2014/main" id="{2F39686D-CEB4-40F9-A583-ECE2C15DABE3}"/>
                </a:ext>
              </a:extLst>
            </p:cNvPr>
            <p:cNvSpPr/>
            <p:nvPr/>
          </p:nvSpPr>
          <p:spPr>
            <a:xfrm>
              <a:off x="323580" y="728826"/>
              <a:ext cx="2319164" cy="137431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Grupo Polpaico S.A.</a:t>
              </a:r>
            </a:p>
          </p:txBody>
        </p:sp>
      </p:grpSp>
      <p:grpSp>
        <p:nvGrpSpPr>
          <p:cNvPr id="63" name="51 Grupo">
            <a:extLst>
              <a:ext uri="{FF2B5EF4-FFF2-40B4-BE49-F238E27FC236}">
                <a16:creationId xmlns:a16="http://schemas.microsoft.com/office/drawing/2014/main" id="{D1A5BABB-7945-4293-9A68-C890E2AD0D72}"/>
              </a:ext>
            </a:extLst>
          </p:cNvPr>
          <p:cNvGrpSpPr/>
          <p:nvPr/>
        </p:nvGrpSpPr>
        <p:grpSpPr>
          <a:xfrm>
            <a:off x="1755275" y="1025074"/>
            <a:ext cx="1324800" cy="889200"/>
            <a:chOff x="4656079" y="3501076"/>
            <a:chExt cx="2315187" cy="1374609"/>
          </a:xfrm>
        </p:grpSpPr>
        <p:pic>
          <p:nvPicPr>
            <p:cNvPr id="64" name="Imagen 11">
              <a:extLst>
                <a:ext uri="{FF2B5EF4-FFF2-40B4-BE49-F238E27FC236}">
                  <a16:creationId xmlns:a16="http://schemas.microsoft.com/office/drawing/2014/main" id="{2AA549E3-07CE-4B0C-B573-7A99B8A5C4F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5251598" y="3508693"/>
              <a:ext cx="1111454" cy="1113044"/>
            </a:xfrm>
            <a:prstGeom prst="rect">
              <a:avLst/>
            </a:prstGeom>
            <a:noFill/>
          </p:spPr>
        </p:pic>
        <p:sp>
          <p:nvSpPr>
            <p:cNvPr id="65" name="81 Rectángulo redondeado">
              <a:extLst>
                <a:ext uri="{FF2B5EF4-FFF2-40B4-BE49-F238E27FC236}">
                  <a16:creationId xmlns:a16="http://schemas.microsoft.com/office/drawing/2014/main" id="{346E8F0C-6681-423F-BF45-057DFB578898}"/>
                </a:ext>
              </a:extLst>
            </p:cNvPr>
            <p:cNvSpPr/>
            <p:nvPr/>
          </p:nvSpPr>
          <p:spPr>
            <a:xfrm>
              <a:off x="4656079" y="3501076"/>
              <a:ext cx="2315187" cy="137460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ES" sz="800" dirty="0" err="1">
                  <a:solidFill>
                    <a:schemeClr val="tx1"/>
                  </a:solidFill>
                </a:rPr>
                <a:t>Construct</a:t>
              </a:r>
              <a:r>
                <a:rPr lang="es-ES" sz="800" dirty="0">
                  <a:solidFill>
                    <a:schemeClr val="tx1"/>
                  </a:solidFill>
                </a:rPr>
                <a:t>. Luis Navarro</a:t>
              </a:r>
              <a:endParaRPr lang="es-CL" sz="800" dirty="0">
                <a:solidFill>
                  <a:schemeClr val="tx1"/>
                </a:solidFill>
              </a:endParaRPr>
            </a:p>
          </p:txBody>
        </p:sp>
      </p:grpSp>
      <p:grpSp>
        <p:nvGrpSpPr>
          <p:cNvPr id="66" name="47 Grupo">
            <a:extLst>
              <a:ext uri="{FF2B5EF4-FFF2-40B4-BE49-F238E27FC236}">
                <a16:creationId xmlns:a16="http://schemas.microsoft.com/office/drawing/2014/main" id="{BB352ED3-1E25-47AD-8A0F-00CB9AF607C2}"/>
              </a:ext>
            </a:extLst>
          </p:cNvPr>
          <p:cNvGrpSpPr/>
          <p:nvPr/>
        </p:nvGrpSpPr>
        <p:grpSpPr>
          <a:xfrm>
            <a:off x="3218450" y="1025074"/>
            <a:ext cx="1324800" cy="889200"/>
            <a:chOff x="6948480" y="4941168"/>
            <a:chExt cx="2315184" cy="1374609"/>
          </a:xfrm>
        </p:grpSpPr>
        <p:pic>
          <p:nvPicPr>
            <p:cNvPr id="67" name="Imagen 19">
              <a:extLst>
                <a:ext uri="{FF2B5EF4-FFF2-40B4-BE49-F238E27FC236}">
                  <a16:creationId xmlns:a16="http://schemas.microsoft.com/office/drawing/2014/main" id="{3507B1DB-43BC-4624-BE33-96381B44A23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7155723" y="5140588"/>
              <a:ext cx="2044393" cy="711326"/>
            </a:xfrm>
            <a:prstGeom prst="rect">
              <a:avLst/>
            </a:prstGeom>
            <a:noFill/>
          </p:spPr>
        </p:pic>
        <p:sp>
          <p:nvSpPr>
            <p:cNvPr id="68" name="99 Rectángulo redondeado">
              <a:extLst>
                <a:ext uri="{FF2B5EF4-FFF2-40B4-BE49-F238E27FC236}">
                  <a16:creationId xmlns:a16="http://schemas.microsoft.com/office/drawing/2014/main" id="{5D22AA1E-6654-42AC-B412-52C3BCA27124}"/>
                </a:ext>
              </a:extLst>
            </p:cNvPr>
            <p:cNvSpPr>
              <a:spLocks/>
            </p:cNvSpPr>
            <p:nvPr/>
          </p:nvSpPr>
          <p:spPr>
            <a:xfrm>
              <a:off x="6948480" y="4941168"/>
              <a:ext cx="2315184" cy="137460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700" dirty="0">
                  <a:solidFill>
                    <a:schemeClr val="tx1"/>
                  </a:solidFill>
                </a:rPr>
                <a:t>Constructora Manquehue</a:t>
              </a:r>
            </a:p>
          </p:txBody>
        </p:sp>
      </p:grpSp>
      <p:grpSp>
        <p:nvGrpSpPr>
          <p:cNvPr id="69" name="Grupo 68">
            <a:extLst>
              <a:ext uri="{FF2B5EF4-FFF2-40B4-BE49-F238E27FC236}">
                <a16:creationId xmlns:a16="http://schemas.microsoft.com/office/drawing/2014/main" id="{5EFA3B6A-FEB4-47E0-8BA3-4EE6CF0BEE52}"/>
              </a:ext>
            </a:extLst>
          </p:cNvPr>
          <p:cNvGrpSpPr/>
          <p:nvPr/>
        </p:nvGrpSpPr>
        <p:grpSpPr>
          <a:xfrm>
            <a:off x="4656225" y="1025074"/>
            <a:ext cx="1324800" cy="889200"/>
            <a:chOff x="-206157" y="5121760"/>
            <a:chExt cx="1324800" cy="889200"/>
          </a:xfrm>
        </p:grpSpPr>
        <p:sp>
          <p:nvSpPr>
            <p:cNvPr id="70" name="122 Rectángulo redondeado">
              <a:extLst>
                <a:ext uri="{FF2B5EF4-FFF2-40B4-BE49-F238E27FC236}">
                  <a16:creationId xmlns:a16="http://schemas.microsoft.com/office/drawing/2014/main" id="{D7A44166-ED75-48CC-B62B-595DF1714E5E}"/>
                </a:ext>
              </a:extLst>
            </p:cNvPr>
            <p:cNvSpPr/>
            <p:nvPr/>
          </p:nvSpPr>
          <p:spPr>
            <a:xfrm>
              <a:off x="-206157" y="5121760"/>
              <a:ext cx="1324800" cy="8892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Siena Constructora  S.A.</a:t>
              </a:r>
            </a:p>
          </p:txBody>
        </p:sp>
        <p:pic>
          <p:nvPicPr>
            <p:cNvPr id="71" name="Imagen 70">
              <a:extLst>
                <a:ext uri="{FF2B5EF4-FFF2-40B4-BE49-F238E27FC236}">
                  <a16:creationId xmlns:a16="http://schemas.microsoft.com/office/drawing/2014/main" id="{BFD48946-F09C-4B73-863B-9E0A5A51A4F5}"/>
                </a:ext>
              </a:extLst>
            </p:cNvPr>
            <p:cNvPicPr>
              <a:picLocks noChangeAspect="1"/>
            </p:cNvPicPr>
            <p:nvPr/>
          </p:nvPicPr>
          <p:blipFill>
            <a:blip r:embed="rId8"/>
            <a:stretch>
              <a:fillRect/>
            </a:stretch>
          </p:blipFill>
          <p:spPr>
            <a:xfrm>
              <a:off x="-121901" y="5344481"/>
              <a:ext cx="1156288" cy="354672"/>
            </a:xfrm>
            <a:prstGeom prst="rect">
              <a:avLst/>
            </a:prstGeom>
          </p:spPr>
        </p:pic>
      </p:grpSp>
      <p:grpSp>
        <p:nvGrpSpPr>
          <p:cNvPr id="72" name="58 Grupo">
            <a:extLst>
              <a:ext uri="{FF2B5EF4-FFF2-40B4-BE49-F238E27FC236}">
                <a16:creationId xmlns:a16="http://schemas.microsoft.com/office/drawing/2014/main" id="{2B3EC76A-9AB4-4371-9880-9ACFB4A62242}"/>
              </a:ext>
            </a:extLst>
          </p:cNvPr>
          <p:cNvGrpSpPr/>
          <p:nvPr/>
        </p:nvGrpSpPr>
        <p:grpSpPr>
          <a:xfrm>
            <a:off x="304800" y="1025074"/>
            <a:ext cx="1324800" cy="889200"/>
            <a:chOff x="4740162" y="728828"/>
            <a:chExt cx="1944000" cy="1152000"/>
          </a:xfrm>
        </p:grpSpPr>
        <p:pic>
          <p:nvPicPr>
            <p:cNvPr id="73" name="Picture 16">
              <a:extLst>
                <a:ext uri="{FF2B5EF4-FFF2-40B4-BE49-F238E27FC236}">
                  <a16:creationId xmlns:a16="http://schemas.microsoft.com/office/drawing/2014/main" id="{443B2B39-76EF-46DC-A54B-8533B86C4D5E}"/>
                </a:ext>
              </a:extLst>
            </p:cNvPr>
            <p:cNvPicPr>
              <a:picLocks noChangeAspect="1" noChangeArrowheads="1"/>
            </p:cNvPicPr>
            <p:nvPr/>
          </p:nvPicPr>
          <p:blipFill>
            <a:blip r:embed="rId9" cstate="print"/>
            <a:srcRect r="10127" b="21227"/>
            <a:stretch>
              <a:fillRect/>
            </a:stretch>
          </p:blipFill>
          <p:spPr bwMode="auto">
            <a:xfrm>
              <a:off x="4856170" y="982056"/>
              <a:ext cx="1706630" cy="513036"/>
            </a:xfrm>
            <a:prstGeom prst="rect">
              <a:avLst/>
            </a:prstGeom>
            <a:noFill/>
          </p:spPr>
        </p:pic>
        <p:sp>
          <p:nvSpPr>
            <p:cNvPr id="74" name="60 Rectángulo redondeado">
              <a:extLst>
                <a:ext uri="{FF2B5EF4-FFF2-40B4-BE49-F238E27FC236}">
                  <a16:creationId xmlns:a16="http://schemas.microsoft.com/office/drawing/2014/main" id="{BFAD278F-9359-42B7-BEB1-6AD63C5C93C5}"/>
                </a:ext>
              </a:extLst>
            </p:cNvPr>
            <p:cNvSpPr/>
            <p:nvPr/>
          </p:nvSpPr>
          <p:spPr>
            <a:xfrm>
              <a:off x="4740162" y="728828"/>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Brotec S.A.</a:t>
              </a:r>
            </a:p>
          </p:txBody>
        </p:sp>
      </p:grpSp>
      <p:grpSp>
        <p:nvGrpSpPr>
          <p:cNvPr id="75" name="73 Grupo">
            <a:extLst>
              <a:ext uri="{FF2B5EF4-FFF2-40B4-BE49-F238E27FC236}">
                <a16:creationId xmlns:a16="http://schemas.microsoft.com/office/drawing/2014/main" id="{435FBFAC-3C70-4068-8522-4124916C5307}"/>
              </a:ext>
            </a:extLst>
          </p:cNvPr>
          <p:cNvGrpSpPr/>
          <p:nvPr/>
        </p:nvGrpSpPr>
        <p:grpSpPr>
          <a:xfrm>
            <a:off x="7557175" y="2030131"/>
            <a:ext cx="1324800" cy="889200"/>
            <a:chOff x="323582" y="3501076"/>
            <a:chExt cx="2315184" cy="1374609"/>
          </a:xfrm>
        </p:grpSpPr>
        <p:pic>
          <p:nvPicPr>
            <p:cNvPr id="76" name="Picture 10">
              <a:extLst>
                <a:ext uri="{FF2B5EF4-FFF2-40B4-BE49-F238E27FC236}">
                  <a16:creationId xmlns:a16="http://schemas.microsoft.com/office/drawing/2014/main" id="{92817C1D-B91E-4B2F-802C-B53A5D0F4DED}"/>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909545" y="3592919"/>
              <a:ext cx="1150429" cy="969461"/>
            </a:xfrm>
            <a:prstGeom prst="rect">
              <a:avLst/>
            </a:prstGeom>
            <a:noFill/>
          </p:spPr>
        </p:pic>
        <p:sp>
          <p:nvSpPr>
            <p:cNvPr id="77" name="126 Rectángulo redondeado">
              <a:extLst>
                <a:ext uri="{FF2B5EF4-FFF2-40B4-BE49-F238E27FC236}">
                  <a16:creationId xmlns:a16="http://schemas.microsoft.com/office/drawing/2014/main" id="{277F24F6-5619-438A-90C5-1FCB8CB7EF0B}"/>
                </a:ext>
              </a:extLst>
            </p:cNvPr>
            <p:cNvSpPr/>
            <p:nvPr/>
          </p:nvSpPr>
          <p:spPr>
            <a:xfrm>
              <a:off x="323582" y="3501076"/>
              <a:ext cx="2315184" cy="137460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Pizarreño S.A.</a:t>
              </a:r>
            </a:p>
          </p:txBody>
        </p:sp>
      </p:grpSp>
      <p:grpSp>
        <p:nvGrpSpPr>
          <p:cNvPr id="78" name="44 Grupo">
            <a:extLst>
              <a:ext uri="{FF2B5EF4-FFF2-40B4-BE49-F238E27FC236}">
                <a16:creationId xmlns:a16="http://schemas.microsoft.com/office/drawing/2014/main" id="{15E465DB-7F2A-4B5E-9D15-A10A7FB14CFC}"/>
              </a:ext>
            </a:extLst>
          </p:cNvPr>
          <p:cNvGrpSpPr/>
          <p:nvPr/>
        </p:nvGrpSpPr>
        <p:grpSpPr>
          <a:xfrm>
            <a:off x="1755275" y="3045744"/>
            <a:ext cx="1324800" cy="889200"/>
            <a:chOff x="4716016" y="4941236"/>
            <a:chExt cx="2315184" cy="1374609"/>
          </a:xfrm>
        </p:grpSpPr>
        <p:pic>
          <p:nvPicPr>
            <p:cNvPr id="79" name="Imagen 59">
              <a:extLst>
                <a:ext uri="{FF2B5EF4-FFF2-40B4-BE49-F238E27FC236}">
                  <a16:creationId xmlns:a16="http://schemas.microsoft.com/office/drawing/2014/main" id="{96F5E08B-9845-4725-8697-9E11A49A4110}"/>
                </a:ext>
              </a:extLst>
            </p:cNvPr>
            <p:cNvPicPr>
              <a:picLocks noChangeAspect="1" noChangeArrowheads="1"/>
            </p:cNvPicPr>
            <p:nvPr/>
          </p:nvPicPr>
          <p:blipFill>
            <a:blip r:embed="rId11" cstate="print"/>
            <a:srcRect/>
            <a:stretch>
              <a:fillRect/>
            </a:stretch>
          </p:blipFill>
          <p:spPr bwMode="auto">
            <a:xfrm>
              <a:off x="4779463" y="5288422"/>
              <a:ext cx="2201941" cy="580610"/>
            </a:xfrm>
            <a:prstGeom prst="rect">
              <a:avLst/>
            </a:prstGeom>
            <a:noFill/>
          </p:spPr>
        </p:pic>
        <p:sp>
          <p:nvSpPr>
            <p:cNvPr id="80" name="93 Rectángulo redondeado">
              <a:extLst>
                <a:ext uri="{FF2B5EF4-FFF2-40B4-BE49-F238E27FC236}">
                  <a16:creationId xmlns:a16="http://schemas.microsoft.com/office/drawing/2014/main" id="{AADB5C7C-7D46-4AFC-9344-FC43614837BA}"/>
                </a:ext>
              </a:extLst>
            </p:cNvPr>
            <p:cNvSpPr/>
            <p:nvPr/>
          </p:nvSpPr>
          <p:spPr>
            <a:xfrm>
              <a:off x="4716016" y="4941236"/>
              <a:ext cx="2315184" cy="137460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Romeral S.A.</a:t>
              </a:r>
            </a:p>
          </p:txBody>
        </p:sp>
      </p:grpSp>
      <p:grpSp>
        <p:nvGrpSpPr>
          <p:cNvPr id="81" name="47 Grupo">
            <a:extLst>
              <a:ext uri="{FF2B5EF4-FFF2-40B4-BE49-F238E27FC236}">
                <a16:creationId xmlns:a16="http://schemas.microsoft.com/office/drawing/2014/main" id="{2754F4A0-9A6E-42CF-AFE7-E747E73A3374}"/>
              </a:ext>
            </a:extLst>
          </p:cNvPr>
          <p:cNvGrpSpPr/>
          <p:nvPr/>
        </p:nvGrpSpPr>
        <p:grpSpPr>
          <a:xfrm>
            <a:off x="3218450" y="3045744"/>
            <a:ext cx="1324800" cy="889200"/>
            <a:chOff x="6948480" y="4941168"/>
            <a:chExt cx="2315184" cy="1374609"/>
          </a:xfrm>
        </p:grpSpPr>
        <p:pic>
          <p:nvPicPr>
            <p:cNvPr id="82" name="Imagen 19">
              <a:extLst>
                <a:ext uri="{FF2B5EF4-FFF2-40B4-BE49-F238E27FC236}">
                  <a16:creationId xmlns:a16="http://schemas.microsoft.com/office/drawing/2014/main" id="{810637B5-31D2-4E08-AD7F-B0FCC9FF7DFD}"/>
                </a:ext>
              </a:extLst>
            </p:cNvPr>
            <p:cNvPicPr>
              <a:picLocks noChangeAspect="1" noChangeArrowheads="1"/>
            </p:cNvPicPr>
            <p:nvPr/>
          </p:nvPicPr>
          <p:blipFill>
            <a:blip r:embed="rId12" cstate="print"/>
            <a:stretch>
              <a:fillRect/>
            </a:stretch>
          </p:blipFill>
          <p:spPr bwMode="auto">
            <a:xfrm>
              <a:off x="7499783" y="5026903"/>
              <a:ext cx="1226743" cy="983342"/>
            </a:xfrm>
            <a:prstGeom prst="rect">
              <a:avLst/>
            </a:prstGeom>
            <a:noFill/>
          </p:spPr>
        </p:pic>
        <p:sp>
          <p:nvSpPr>
            <p:cNvPr id="83" name="99 Rectángulo redondeado">
              <a:extLst>
                <a:ext uri="{FF2B5EF4-FFF2-40B4-BE49-F238E27FC236}">
                  <a16:creationId xmlns:a16="http://schemas.microsoft.com/office/drawing/2014/main" id="{B99B6273-2E96-4389-BF7F-C0493C1A49AF}"/>
                </a:ext>
              </a:extLst>
            </p:cNvPr>
            <p:cNvSpPr/>
            <p:nvPr/>
          </p:nvSpPr>
          <p:spPr>
            <a:xfrm>
              <a:off x="6948480" y="4941168"/>
              <a:ext cx="2315184" cy="137460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Tejas de Chena S.A. </a:t>
              </a:r>
            </a:p>
          </p:txBody>
        </p:sp>
      </p:grpSp>
      <p:grpSp>
        <p:nvGrpSpPr>
          <p:cNvPr id="84" name="73 Grupo">
            <a:extLst>
              <a:ext uri="{FF2B5EF4-FFF2-40B4-BE49-F238E27FC236}">
                <a16:creationId xmlns:a16="http://schemas.microsoft.com/office/drawing/2014/main" id="{190B8282-B6B1-439D-A3F7-39D9BEC493B3}"/>
              </a:ext>
            </a:extLst>
          </p:cNvPr>
          <p:cNvGrpSpPr/>
          <p:nvPr/>
        </p:nvGrpSpPr>
        <p:grpSpPr>
          <a:xfrm>
            <a:off x="7557175" y="1023494"/>
            <a:ext cx="1324800" cy="892360"/>
            <a:chOff x="323582" y="3496171"/>
            <a:chExt cx="2315184" cy="1385368"/>
          </a:xfrm>
        </p:grpSpPr>
        <p:pic>
          <p:nvPicPr>
            <p:cNvPr id="85" name="Picture 10">
              <a:extLst>
                <a:ext uri="{FF2B5EF4-FFF2-40B4-BE49-F238E27FC236}">
                  <a16:creationId xmlns:a16="http://schemas.microsoft.com/office/drawing/2014/main" id="{C6DC89D5-199D-4324-8B51-B0160A872D7B}"/>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777773" y="3496171"/>
              <a:ext cx="1403619" cy="1093445"/>
            </a:xfrm>
            <a:prstGeom prst="rect">
              <a:avLst/>
            </a:prstGeom>
            <a:noFill/>
          </p:spPr>
        </p:pic>
        <p:sp>
          <p:nvSpPr>
            <p:cNvPr id="86" name="96 Rectángulo redondeado">
              <a:extLst>
                <a:ext uri="{FF2B5EF4-FFF2-40B4-BE49-F238E27FC236}">
                  <a16:creationId xmlns:a16="http://schemas.microsoft.com/office/drawing/2014/main" id="{15576EF3-AA3F-41B7-B663-1B0A8AEBB470}"/>
                </a:ext>
              </a:extLst>
            </p:cNvPr>
            <p:cNvSpPr/>
            <p:nvPr/>
          </p:nvSpPr>
          <p:spPr>
            <a:xfrm>
              <a:off x="323582" y="3501077"/>
              <a:ext cx="2315184" cy="1380462"/>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Thyssen Krupp S.A.</a:t>
              </a:r>
            </a:p>
          </p:txBody>
        </p:sp>
      </p:grpSp>
      <p:grpSp>
        <p:nvGrpSpPr>
          <p:cNvPr id="87" name="73 Grupo">
            <a:extLst>
              <a:ext uri="{FF2B5EF4-FFF2-40B4-BE49-F238E27FC236}">
                <a16:creationId xmlns:a16="http://schemas.microsoft.com/office/drawing/2014/main" id="{62C8C716-1D08-4ED3-A6D9-EDAA389C164A}"/>
              </a:ext>
            </a:extLst>
          </p:cNvPr>
          <p:cNvGrpSpPr/>
          <p:nvPr/>
        </p:nvGrpSpPr>
        <p:grpSpPr>
          <a:xfrm>
            <a:off x="304800" y="3045744"/>
            <a:ext cx="1324800" cy="889200"/>
            <a:chOff x="323582" y="3501076"/>
            <a:chExt cx="2385104" cy="1374609"/>
          </a:xfrm>
        </p:grpSpPr>
        <p:pic>
          <p:nvPicPr>
            <p:cNvPr id="88" name="Picture 10">
              <a:extLst>
                <a:ext uri="{FF2B5EF4-FFF2-40B4-BE49-F238E27FC236}">
                  <a16:creationId xmlns:a16="http://schemas.microsoft.com/office/drawing/2014/main" id="{50BFD976-EB62-422A-9276-49CC65197076}"/>
                </a:ext>
              </a:extLst>
            </p:cNvPr>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373499" y="3720111"/>
              <a:ext cx="2328020" cy="713894"/>
            </a:xfrm>
            <a:prstGeom prst="rect">
              <a:avLst/>
            </a:prstGeom>
            <a:noFill/>
          </p:spPr>
        </p:pic>
        <p:sp>
          <p:nvSpPr>
            <p:cNvPr id="89" name="75 Rectángulo redondeado">
              <a:extLst>
                <a:ext uri="{FF2B5EF4-FFF2-40B4-BE49-F238E27FC236}">
                  <a16:creationId xmlns:a16="http://schemas.microsoft.com/office/drawing/2014/main" id="{9F0DE1B0-43E2-4958-BC43-48C65C9DA458}"/>
                </a:ext>
              </a:extLst>
            </p:cNvPr>
            <p:cNvSpPr/>
            <p:nvPr/>
          </p:nvSpPr>
          <p:spPr>
            <a:xfrm>
              <a:off x="323582" y="3501076"/>
              <a:ext cx="2385104" cy="137460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err="1">
                  <a:solidFill>
                    <a:schemeClr val="tx1"/>
                  </a:solidFill>
                </a:rPr>
                <a:t>Ceresita</a:t>
              </a:r>
              <a:r>
                <a:rPr lang="es-CL" sz="800" dirty="0">
                  <a:solidFill>
                    <a:schemeClr val="tx1"/>
                  </a:solidFill>
                </a:rPr>
                <a:t> S.A.</a:t>
              </a:r>
            </a:p>
          </p:txBody>
        </p:sp>
      </p:grpSp>
      <p:grpSp>
        <p:nvGrpSpPr>
          <p:cNvPr id="90" name="47 Grupo">
            <a:extLst>
              <a:ext uri="{FF2B5EF4-FFF2-40B4-BE49-F238E27FC236}">
                <a16:creationId xmlns:a16="http://schemas.microsoft.com/office/drawing/2014/main" id="{FD1E83D0-A967-433E-9329-6D86E84A7567}"/>
              </a:ext>
            </a:extLst>
          </p:cNvPr>
          <p:cNvGrpSpPr/>
          <p:nvPr/>
        </p:nvGrpSpPr>
        <p:grpSpPr>
          <a:xfrm>
            <a:off x="1755276" y="2030131"/>
            <a:ext cx="1324800" cy="889200"/>
            <a:chOff x="6948480" y="4941168"/>
            <a:chExt cx="2315184" cy="1374609"/>
          </a:xfrm>
        </p:grpSpPr>
        <p:pic>
          <p:nvPicPr>
            <p:cNvPr id="91" name="Imagen 19">
              <a:extLst>
                <a:ext uri="{FF2B5EF4-FFF2-40B4-BE49-F238E27FC236}">
                  <a16:creationId xmlns:a16="http://schemas.microsoft.com/office/drawing/2014/main" id="{0A53737D-CAD8-46C0-AAD1-D9AB11BA6166}"/>
                </a:ext>
              </a:extLst>
            </p:cNvPr>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7303104" y="5026368"/>
              <a:ext cx="1594300" cy="981499"/>
            </a:xfrm>
            <a:prstGeom prst="rect">
              <a:avLst/>
            </a:prstGeom>
            <a:noFill/>
          </p:spPr>
        </p:pic>
        <p:sp>
          <p:nvSpPr>
            <p:cNvPr id="92" name="99 Rectángulo redondeado">
              <a:extLst>
                <a:ext uri="{FF2B5EF4-FFF2-40B4-BE49-F238E27FC236}">
                  <a16:creationId xmlns:a16="http://schemas.microsoft.com/office/drawing/2014/main" id="{A416F27C-F28D-4D57-B67B-65A867317F66}"/>
                </a:ext>
              </a:extLst>
            </p:cNvPr>
            <p:cNvSpPr/>
            <p:nvPr/>
          </p:nvSpPr>
          <p:spPr>
            <a:xfrm>
              <a:off x="6948480" y="4941168"/>
              <a:ext cx="2315184" cy="137460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err="1">
                  <a:solidFill>
                    <a:schemeClr val="tx1"/>
                  </a:solidFill>
                </a:rPr>
                <a:t>Pinrturas</a:t>
              </a:r>
              <a:r>
                <a:rPr lang="es-CL" sz="800" dirty="0">
                  <a:solidFill>
                    <a:schemeClr val="tx1"/>
                  </a:solidFill>
                </a:rPr>
                <a:t> SIPA S.A. </a:t>
              </a:r>
            </a:p>
          </p:txBody>
        </p:sp>
      </p:grpSp>
      <p:grpSp>
        <p:nvGrpSpPr>
          <p:cNvPr id="93" name="73 Grupo">
            <a:extLst>
              <a:ext uri="{FF2B5EF4-FFF2-40B4-BE49-F238E27FC236}">
                <a16:creationId xmlns:a16="http://schemas.microsoft.com/office/drawing/2014/main" id="{6DCA99F8-2540-483A-939D-BCEA39930B68}"/>
              </a:ext>
            </a:extLst>
          </p:cNvPr>
          <p:cNvGrpSpPr/>
          <p:nvPr/>
        </p:nvGrpSpPr>
        <p:grpSpPr>
          <a:xfrm>
            <a:off x="304800" y="2030131"/>
            <a:ext cx="1324801" cy="889200"/>
            <a:chOff x="323580" y="3501076"/>
            <a:chExt cx="2385106" cy="1374609"/>
          </a:xfrm>
        </p:grpSpPr>
        <p:pic>
          <p:nvPicPr>
            <p:cNvPr id="94" name="Picture 10">
              <a:extLst>
                <a:ext uri="{FF2B5EF4-FFF2-40B4-BE49-F238E27FC236}">
                  <a16:creationId xmlns:a16="http://schemas.microsoft.com/office/drawing/2014/main" id="{85BE13ED-D27B-4C4D-89EC-4BF3A7320952}"/>
                </a:ext>
              </a:extLst>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393390" y="3846848"/>
              <a:ext cx="2268442" cy="506435"/>
            </a:xfrm>
            <a:prstGeom prst="rect">
              <a:avLst/>
            </a:prstGeom>
            <a:noFill/>
          </p:spPr>
        </p:pic>
        <p:sp>
          <p:nvSpPr>
            <p:cNvPr id="95" name="75 Rectángulo redondeado">
              <a:extLst>
                <a:ext uri="{FF2B5EF4-FFF2-40B4-BE49-F238E27FC236}">
                  <a16:creationId xmlns:a16="http://schemas.microsoft.com/office/drawing/2014/main" id="{6B4FED5F-12AD-44D0-901D-0F06E765A049}"/>
                </a:ext>
              </a:extLst>
            </p:cNvPr>
            <p:cNvSpPr/>
            <p:nvPr/>
          </p:nvSpPr>
          <p:spPr>
            <a:xfrm>
              <a:off x="323580" y="3501076"/>
              <a:ext cx="2385106" cy="137460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err="1">
                  <a:solidFill>
                    <a:schemeClr val="tx1"/>
                  </a:solidFill>
                </a:rPr>
                <a:t>CODELPA</a:t>
              </a:r>
              <a:r>
                <a:rPr lang="es-CL" sz="800" dirty="0">
                  <a:solidFill>
                    <a:schemeClr val="tx1"/>
                  </a:solidFill>
                </a:rPr>
                <a:t> S.A.</a:t>
              </a:r>
            </a:p>
          </p:txBody>
        </p:sp>
      </p:grpSp>
      <p:grpSp>
        <p:nvGrpSpPr>
          <p:cNvPr id="96" name="47 Grupo">
            <a:extLst>
              <a:ext uri="{FF2B5EF4-FFF2-40B4-BE49-F238E27FC236}">
                <a16:creationId xmlns:a16="http://schemas.microsoft.com/office/drawing/2014/main" id="{AB633D57-ED49-497F-842E-797F8E306FCF}"/>
              </a:ext>
            </a:extLst>
          </p:cNvPr>
          <p:cNvGrpSpPr/>
          <p:nvPr/>
        </p:nvGrpSpPr>
        <p:grpSpPr>
          <a:xfrm>
            <a:off x="3218451" y="2030131"/>
            <a:ext cx="1324800" cy="889200"/>
            <a:chOff x="6948480" y="4941168"/>
            <a:chExt cx="2315184" cy="1374609"/>
          </a:xfrm>
        </p:grpSpPr>
        <p:pic>
          <p:nvPicPr>
            <p:cNvPr id="97" name="Imagen 19">
              <a:extLst>
                <a:ext uri="{FF2B5EF4-FFF2-40B4-BE49-F238E27FC236}">
                  <a16:creationId xmlns:a16="http://schemas.microsoft.com/office/drawing/2014/main" id="{AF81D27C-9919-484F-BD40-6A16EEB9F380}"/>
                </a:ext>
              </a:extLst>
            </p:cNvPr>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b="17402"/>
            <a:stretch/>
          </p:blipFill>
          <p:spPr bwMode="auto">
            <a:xfrm>
              <a:off x="7562972" y="5033464"/>
              <a:ext cx="1097535" cy="1018168"/>
            </a:xfrm>
            <a:prstGeom prst="rect">
              <a:avLst/>
            </a:prstGeom>
            <a:noFill/>
          </p:spPr>
        </p:pic>
        <p:sp>
          <p:nvSpPr>
            <p:cNvPr id="98" name="129 Rectángulo redondeado">
              <a:extLst>
                <a:ext uri="{FF2B5EF4-FFF2-40B4-BE49-F238E27FC236}">
                  <a16:creationId xmlns:a16="http://schemas.microsoft.com/office/drawing/2014/main" id="{E1E6342D-04F9-4FCC-A604-F04B5AB0232D}"/>
                </a:ext>
              </a:extLst>
            </p:cNvPr>
            <p:cNvSpPr/>
            <p:nvPr/>
          </p:nvSpPr>
          <p:spPr>
            <a:xfrm>
              <a:off x="6948480" y="4941168"/>
              <a:ext cx="2315184" cy="137460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Tricolor S.A.</a:t>
              </a:r>
            </a:p>
          </p:txBody>
        </p:sp>
      </p:grpSp>
      <p:grpSp>
        <p:nvGrpSpPr>
          <p:cNvPr id="99" name="47 Grupo">
            <a:extLst>
              <a:ext uri="{FF2B5EF4-FFF2-40B4-BE49-F238E27FC236}">
                <a16:creationId xmlns:a16="http://schemas.microsoft.com/office/drawing/2014/main" id="{6B1BF8DB-6C54-4F72-83F0-9EA13272B565}"/>
              </a:ext>
            </a:extLst>
          </p:cNvPr>
          <p:cNvGrpSpPr/>
          <p:nvPr/>
        </p:nvGrpSpPr>
        <p:grpSpPr>
          <a:xfrm>
            <a:off x="4656225" y="3045744"/>
            <a:ext cx="1324800" cy="889200"/>
            <a:chOff x="6948480" y="4941168"/>
            <a:chExt cx="2315184" cy="1374609"/>
          </a:xfrm>
        </p:grpSpPr>
        <p:pic>
          <p:nvPicPr>
            <p:cNvPr id="100" name="Imagen 19">
              <a:extLst>
                <a:ext uri="{FF2B5EF4-FFF2-40B4-BE49-F238E27FC236}">
                  <a16:creationId xmlns:a16="http://schemas.microsoft.com/office/drawing/2014/main" id="{EDB72379-B8DE-4237-875A-F25BA8FC3E5C}"/>
                </a:ext>
              </a:extLst>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7071888" y="5314925"/>
              <a:ext cx="2118519" cy="486525"/>
            </a:xfrm>
            <a:prstGeom prst="rect">
              <a:avLst/>
            </a:prstGeom>
            <a:noFill/>
          </p:spPr>
        </p:pic>
        <p:sp>
          <p:nvSpPr>
            <p:cNvPr id="101" name="99 Rectángulo redondeado">
              <a:extLst>
                <a:ext uri="{FF2B5EF4-FFF2-40B4-BE49-F238E27FC236}">
                  <a16:creationId xmlns:a16="http://schemas.microsoft.com/office/drawing/2014/main" id="{7F605B31-7D9D-4D99-9181-8BAF1C1D4A34}"/>
                </a:ext>
              </a:extLst>
            </p:cNvPr>
            <p:cNvSpPr/>
            <p:nvPr/>
          </p:nvSpPr>
          <p:spPr>
            <a:xfrm>
              <a:off x="6948480" y="4941168"/>
              <a:ext cx="2315184" cy="137460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Küpfer S.A. </a:t>
              </a:r>
            </a:p>
          </p:txBody>
        </p:sp>
      </p:grpSp>
      <p:grpSp>
        <p:nvGrpSpPr>
          <p:cNvPr id="102" name="73 Grupo">
            <a:extLst>
              <a:ext uri="{FF2B5EF4-FFF2-40B4-BE49-F238E27FC236}">
                <a16:creationId xmlns:a16="http://schemas.microsoft.com/office/drawing/2014/main" id="{3E400EB6-F0A6-4B43-ACC7-BD13A3AC7376}"/>
              </a:ext>
            </a:extLst>
          </p:cNvPr>
          <p:cNvGrpSpPr/>
          <p:nvPr/>
        </p:nvGrpSpPr>
        <p:grpSpPr>
          <a:xfrm>
            <a:off x="6106700" y="3045744"/>
            <a:ext cx="1324800" cy="889200"/>
            <a:chOff x="323582" y="3501076"/>
            <a:chExt cx="2315184" cy="1374609"/>
          </a:xfrm>
        </p:grpSpPr>
        <p:pic>
          <p:nvPicPr>
            <p:cNvPr id="103" name="Picture 10">
              <a:extLst>
                <a:ext uri="{FF2B5EF4-FFF2-40B4-BE49-F238E27FC236}">
                  <a16:creationId xmlns:a16="http://schemas.microsoft.com/office/drawing/2014/main" id="{CB4F2944-9FA4-4435-BD79-EAE0453468EB}"/>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52324" t="683"/>
            <a:stretch/>
          </p:blipFill>
          <p:spPr bwMode="auto">
            <a:xfrm>
              <a:off x="438467" y="3753129"/>
              <a:ext cx="2111629" cy="612174"/>
            </a:xfrm>
            <a:prstGeom prst="rect">
              <a:avLst/>
            </a:prstGeom>
            <a:noFill/>
          </p:spPr>
        </p:pic>
        <p:sp>
          <p:nvSpPr>
            <p:cNvPr id="104" name="96 Rectángulo redondeado">
              <a:extLst>
                <a:ext uri="{FF2B5EF4-FFF2-40B4-BE49-F238E27FC236}">
                  <a16:creationId xmlns:a16="http://schemas.microsoft.com/office/drawing/2014/main" id="{BE989DA6-DF0A-4BF6-AF60-C7379A5EA320}"/>
                </a:ext>
              </a:extLst>
            </p:cNvPr>
            <p:cNvSpPr/>
            <p:nvPr/>
          </p:nvSpPr>
          <p:spPr>
            <a:xfrm>
              <a:off x="323582" y="3501076"/>
              <a:ext cx="2315184" cy="137460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err="1">
                  <a:solidFill>
                    <a:schemeClr val="tx1"/>
                  </a:solidFill>
                </a:rPr>
                <a:t>CBRE</a:t>
              </a:r>
              <a:r>
                <a:rPr lang="es-CL" sz="800" dirty="0">
                  <a:solidFill>
                    <a:schemeClr val="tx1"/>
                  </a:solidFill>
                </a:rPr>
                <a:t> Chile S.A.</a:t>
              </a:r>
            </a:p>
          </p:txBody>
        </p:sp>
      </p:grpSp>
      <p:grpSp>
        <p:nvGrpSpPr>
          <p:cNvPr id="105" name="47 Grupo">
            <a:extLst>
              <a:ext uri="{FF2B5EF4-FFF2-40B4-BE49-F238E27FC236}">
                <a16:creationId xmlns:a16="http://schemas.microsoft.com/office/drawing/2014/main" id="{E44B6D7A-FF52-42F6-B153-D65C7C63F4C2}"/>
              </a:ext>
            </a:extLst>
          </p:cNvPr>
          <p:cNvGrpSpPr/>
          <p:nvPr/>
        </p:nvGrpSpPr>
        <p:grpSpPr>
          <a:xfrm>
            <a:off x="7557175" y="3045744"/>
            <a:ext cx="1324800" cy="889200"/>
            <a:chOff x="6948480" y="4941168"/>
            <a:chExt cx="1944000" cy="1152000"/>
          </a:xfrm>
        </p:grpSpPr>
        <p:pic>
          <p:nvPicPr>
            <p:cNvPr id="106" name="Imagen 19">
              <a:extLst>
                <a:ext uri="{FF2B5EF4-FFF2-40B4-BE49-F238E27FC236}">
                  <a16:creationId xmlns:a16="http://schemas.microsoft.com/office/drawing/2014/main" id="{A10F106A-453D-4A8B-8D2E-4E8A52616FB2}"/>
                </a:ext>
              </a:extLst>
            </p:cNvPr>
            <p:cNvPicPr>
              <a:picLocks noChangeAspect="1" noChangeArrowheads="1"/>
            </p:cNvPicPr>
            <p:nvPr/>
          </p:nvPicPr>
          <p:blipFill>
            <a:blip r:embed="rId20" cstate="print">
              <a:extLst>
                <a:ext uri="{28A0092B-C50C-407E-A947-70E740481C1C}">
                  <a14:useLocalDpi xmlns:a14="http://schemas.microsoft.com/office/drawing/2010/main" val="0"/>
                </a:ext>
              </a:extLst>
            </a:blip>
            <a:stretch>
              <a:fillRect/>
            </a:stretch>
          </p:blipFill>
          <p:spPr bwMode="auto">
            <a:xfrm>
              <a:off x="7112198" y="5068147"/>
              <a:ext cx="1691820" cy="652955"/>
            </a:xfrm>
            <a:prstGeom prst="rect">
              <a:avLst/>
            </a:prstGeom>
            <a:noFill/>
          </p:spPr>
        </p:pic>
        <p:sp>
          <p:nvSpPr>
            <p:cNvPr id="107" name="122 Rectángulo redondeado">
              <a:extLst>
                <a:ext uri="{FF2B5EF4-FFF2-40B4-BE49-F238E27FC236}">
                  <a16:creationId xmlns:a16="http://schemas.microsoft.com/office/drawing/2014/main" id="{F70F6FF7-1619-4B75-800B-D6DF192B0202}"/>
                </a:ext>
              </a:extLst>
            </p:cNvPr>
            <p:cNvSpPr/>
            <p:nvPr/>
          </p:nvSpPr>
          <p:spPr>
            <a:xfrm>
              <a:off x="6948480" y="4941168"/>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Johnson </a:t>
              </a:r>
              <a:r>
                <a:rPr lang="es-CL" sz="800" dirty="0" err="1">
                  <a:solidFill>
                    <a:schemeClr val="tx1"/>
                  </a:solidFill>
                </a:rPr>
                <a:t>Controls</a:t>
              </a:r>
              <a:r>
                <a:rPr lang="es-CL" sz="800" dirty="0">
                  <a:solidFill>
                    <a:schemeClr val="tx1"/>
                  </a:solidFill>
                </a:rPr>
                <a:t> Chile</a:t>
              </a:r>
            </a:p>
          </p:txBody>
        </p:sp>
      </p:grpSp>
      <p:grpSp>
        <p:nvGrpSpPr>
          <p:cNvPr id="108" name="44 Grupo">
            <a:extLst>
              <a:ext uri="{FF2B5EF4-FFF2-40B4-BE49-F238E27FC236}">
                <a16:creationId xmlns:a16="http://schemas.microsoft.com/office/drawing/2014/main" id="{EB3F28ED-3629-470F-8AD5-F5A32D731940}"/>
              </a:ext>
            </a:extLst>
          </p:cNvPr>
          <p:cNvGrpSpPr/>
          <p:nvPr/>
        </p:nvGrpSpPr>
        <p:grpSpPr>
          <a:xfrm>
            <a:off x="4656225" y="5053592"/>
            <a:ext cx="1324800" cy="889200"/>
            <a:chOff x="4716016" y="4941236"/>
            <a:chExt cx="2315184" cy="1374609"/>
          </a:xfrm>
        </p:grpSpPr>
        <p:pic>
          <p:nvPicPr>
            <p:cNvPr id="109" name="Imagen 59">
              <a:extLst>
                <a:ext uri="{FF2B5EF4-FFF2-40B4-BE49-F238E27FC236}">
                  <a16:creationId xmlns:a16="http://schemas.microsoft.com/office/drawing/2014/main" id="{90ECD273-CE73-460D-BE78-9D4710D5F82D}"/>
                </a:ext>
              </a:extLst>
            </p:cNvPr>
            <p:cNvPicPr>
              <a:picLocks noChangeAspect="1" noChangeArrowheads="1"/>
            </p:cNvPicPr>
            <p:nvPr/>
          </p:nvPicPr>
          <p:blipFill rotWithShape="1">
            <a:blip r:embed="rId21">
              <a:extLst>
                <a:ext uri="{28A0092B-C50C-407E-A947-70E740481C1C}">
                  <a14:useLocalDpi xmlns:a14="http://schemas.microsoft.com/office/drawing/2010/main" val="0"/>
                </a:ext>
              </a:extLst>
            </a:blip>
            <a:srcRect l="8231" r="8387"/>
            <a:stretch/>
          </p:blipFill>
          <p:spPr bwMode="auto">
            <a:xfrm>
              <a:off x="4817499" y="5104071"/>
              <a:ext cx="2021352" cy="953087"/>
            </a:xfrm>
            <a:prstGeom prst="rect">
              <a:avLst/>
            </a:prstGeom>
            <a:noFill/>
          </p:spPr>
        </p:pic>
        <p:sp>
          <p:nvSpPr>
            <p:cNvPr id="110" name="136 Rectángulo redondeado">
              <a:extLst>
                <a:ext uri="{FF2B5EF4-FFF2-40B4-BE49-F238E27FC236}">
                  <a16:creationId xmlns:a16="http://schemas.microsoft.com/office/drawing/2014/main" id="{615FB82F-CE57-4B55-BAC3-256C8CE96EB8}"/>
                </a:ext>
              </a:extLst>
            </p:cNvPr>
            <p:cNvSpPr/>
            <p:nvPr/>
          </p:nvSpPr>
          <p:spPr>
            <a:xfrm>
              <a:off x="4716016" y="4941236"/>
              <a:ext cx="2315184" cy="137460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err="1">
                  <a:solidFill>
                    <a:schemeClr val="tx1"/>
                  </a:solidFill>
                </a:rPr>
                <a:t>COIPSA</a:t>
              </a:r>
              <a:r>
                <a:rPr lang="es-CL" sz="800" dirty="0">
                  <a:solidFill>
                    <a:schemeClr val="tx1"/>
                  </a:solidFill>
                </a:rPr>
                <a:t> S.A.</a:t>
              </a:r>
            </a:p>
          </p:txBody>
        </p:sp>
      </p:grpSp>
      <p:grpSp>
        <p:nvGrpSpPr>
          <p:cNvPr id="111" name="44 Grupo">
            <a:extLst>
              <a:ext uri="{FF2B5EF4-FFF2-40B4-BE49-F238E27FC236}">
                <a16:creationId xmlns:a16="http://schemas.microsoft.com/office/drawing/2014/main" id="{9DD3E498-3F20-4E38-8CDF-0B34B3244A8F}"/>
              </a:ext>
            </a:extLst>
          </p:cNvPr>
          <p:cNvGrpSpPr/>
          <p:nvPr/>
        </p:nvGrpSpPr>
        <p:grpSpPr>
          <a:xfrm>
            <a:off x="7557175" y="5053592"/>
            <a:ext cx="1324800" cy="889200"/>
            <a:chOff x="4716016" y="4941236"/>
            <a:chExt cx="1944000" cy="1152000"/>
          </a:xfrm>
        </p:grpSpPr>
        <p:pic>
          <p:nvPicPr>
            <p:cNvPr id="112" name="Imagen 59">
              <a:extLst>
                <a:ext uri="{FF2B5EF4-FFF2-40B4-BE49-F238E27FC236}">
                  <a16:creationId xmlns:a16="http://schemas.microsoft.com/office/drawing/2014/main" id="{DB339A3B-7B24-482A-91AB-270F888A3D03}"/>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5756" t="18356" r="6679" b="12659"/>
            <a:stretch/>
          </p:blipFill>
          <p:spPr bwMode="auto">
            <a:xfrm>
              <a:off x="4761451" y="5193636"/>
              <a:ext cx="1780045" cy="551330"/>
            </a:xfrm>
            <a:prstGeom prst="rect">
              <a:avLst/>
            </a:prstGeom>
            <a:noFill/>
          </p:spPr>
        </p:pic>
        <p:sp>
          <p:nvSpPr>
            <p:cNvPr id="113" name="136 Rectángulo redondeado">
              <a:extLst>
                <a:ext uri="{FF2B5EF4-FFF2-40B4-BE49-F238E27FC236}">
                  <a16:creationId xmlns:a16="http://schemas.microsoft.com/office/drawing/2014/main" id="{49474296-835B-438B-9252-AAF2B1C80141}"/>
                </a:ext>
              </a:extLst>
            </p:cNvPr>
            <p:cNvSpPr/>
            <p:nvPr/>
          </p:nvSpPr>
          <p:spPr>
            <a:xfrm>
              <a:off x="4716016" y="4941236"/>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err="1">
                  <a:solidFill>
                    <a:schemeClr val="tx1"/>
                  </a:solidFill>
                </a:rPr>
                <a:t>Recupac</a:t>
              </a:r>
              <a:r>
                <a:rPr lang="es-CL" sz="800" dirty="0">
                  <a:solidFill>
                    <a:schemeClr val="tx1"/>
                  </a:solidFill>
                </a:rPr>
                <a:t> S.A.</a:t>
              </a:r>
            </a:p>
          </p:txBody>
        </p:sp>
      </p:grpSp>
      <p:grpSp>
        <p:nvGrpSpPr>
          <p:cNvPr id="114" name="44 Grupo">
            <a:extLst>
              <a:ext uri="{FF2B5EF4-FFF2-40B4-BE49-F238E27FC236}">
                <a16:creationId xmlns:a16="http://schemas.microsoft.com/office/drawing/2014/main" id="{5C96B2A7-0E66-4F4F-9AF3-234FC16564C2}"/>
              </a:ext>
            </a:extLst>
          </p:cNvPr>
          <p:cNvGrpSpPr/>
          <p:nvPr/>
        </p:nvGrpSpPr>
        <p:grpSpPr>
          <a:xfrm>
            <a:off x="304800" y="5053592"/>
            <a:ext cx="1324800" cy="889200"/>
            <a:chOff x="4716016" y="4941234"/>
            <a:chExt cx="2315184" cy="1374611"/>
          </a:xfrm>
        </p:grpSpPr>
        <p:pic>
          <p:nvPicPr>
            <p:cNvPr id="115" name="Imagen 59">
              <a:extLst>
                <a:ext uri="{FF2B5EF4-FFF2-40B4-BE49-F238E27FC236}">
                  <a16:creationId xmlns:a16="http://schemas.microsoft.com/office/drawing/2014/main" id="{2EA824F7-0CEF-44F4-A938-C9E92F519306}"/>
                </a:ext>
              </a:extLst>
            </p:cNvPr>
            <p:cNvPicPr>
              <a:picLocks noChangeAspect="1" noChangeArrowheads="1"/>
            </p:cNvPicPr>
            <p:nvPr/>
          </p:nvPicPr>
          <p:blipFill>
            <a:blip r:embed="rId23">
              <a:extLst>
                <a:ext uri="{28A0092B-C50C-407E-A947-70E740481C1C}">
                  <a14:useLocalDpi xmlns:a14="http://schemas.microsoft.com/office/drawing/2010/main" val="0"/>
                </a:ext>
              </a:extLst>
            </a:blip>
            <a:stretch>
              <a:fillRect/>
            </a:stretch>
          </p:blipFill>
          <p:spPr bwMode="auto">
            <a:xfrm>
              <a:off x="4818628" y="5030530"/>
              <a:ext cx="2092438" cy="987178"/>
            </a:xfrm>
            <a:prstGeom prst="rect">
              <a:avLst/>
            </a:prstGeom>
            <a:noFill/>
          </p:spPr>
        </p:pic>
        <p:sp>
          <p:nvSpPr>
            <p:cNvPr id="116" name="136 Rectángulo redondeado">
              <a:extLst>
                <a:ext uri="{FF2B5EF4-FFF2-40B4-BE49-F238E27FC236}">
                  <a16:creationId xmlns:a16="http://schemas.microsoft.com/office/drawing/2014/main" id="{F2868DE1-E381-438D-B524-243CB667B1EC}"/>
                </a:ext>
              </a:extLst>
            </p:cNvPr>
            <p:cNvSpPr/>
            <p:nvPr/>
          </p:nvSpPr>
          <p:spPr>
            <a:xfrm>
              <a:off x="4716016" y="4941234"/>
              <a:ext cx="2315184" cy="1374611"/>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Papelera Pacífico S.A.</a:t>
              </a:r>
            </a:p>
          </p:txBody>
        </p:sp>
      </p:grpSp>
      <p:grpSp>
        <p:nvGrpSpPr>
          <p:cNvPr id="117" name="52 Grupo">
            <a:extLst>
              <a:ext uri="{FF2B5EF4-FFF2-40B4-BE49-F238E27FC236}">
                <a16:creationId xmlns:a16="http://schemas.microsoft.com/office/drawing/2014/main" id="{6CE97647-C5C5-470F-B358-FD8F6E56D9FA}"/>
              </a:ext>
            </a:extLst>
          </p:cNvPr>
          <p:cNvGrpSpPr/>
          <p:nvPr/>
        </p:nvGrpSpPr>
        <p:grpSpPr>
          <a:xfrm>
            <a:off x="1754906" y="4052434"/>
            <a:ext cx="1324800" cy="889200"/>
            <a:chOff x="323580" y="728826"/>
            <a:chExt cx="2319164" cy="1374319"/>
          </a:xfrm>
        </p:grpSpPr>
        <p:pic>
          <p:nvPicPr>
            <p:cNvPr id="118" name="Imagen 3">
              <a:extLst>
                <a:ext uri="{FF2B5EF4-FFF2-40B4-BE49-F238E27FC236}">
                  <a16:creationId xmlns:a16="http://schemas.microsoft.com/office/drawing/2014/main" id="{4824DFB0-FDA3-4BEC-844B-1336B9C886E3}"/>
                </a:ext>
              </a:extLst>
            </p:cNvPr>
            <p:cNvPicPr>
              <a:picLocks noChangeAspect="1" noChangeArrowheads="1"/>
            </p:cNvPicPr>
            <p:nvPr/>
          </p:nvPicPr>
          <p:blipFill>
            <a:blip r:embed="rId24">
              <a:extLst>
                <a:ext uri="{28A0092B-C50C-407E-A947-70E740481C1C}">
                  <a14:useLocalDpi xmlns:a14="http://schemas.microsoft.com/office/drawing/2010/main" val="0"/>
                </a:ext>
              </a:extLst>
            </a:blip>
            <a:stretch>
              <a:fillRect/>
            </a:stretch>
          </p:blipFill>
          <p:spPr bwMode="auto">
            <a:xfrm>
              <a:off x="446474" y="865695"/>
              <a:ext cx="2164553" cy="890247"/>
            </a:xfrm>
            <a:prstGeom prst="roundRect">
              <a:avLst/>
            </a:prstGeom>
            <a:noFill/>
          </p:spPr>
        </p:pic>
        <p:sp>
          <p:nvSpPr>
            <p:cNvPr id="119" name="54 Rectángulo redondeado">
              <a:extLst>
                <a:ext uri="{FF2B5EF4-FFF2-40B4-BE49-F238E27FC236}">
                  <a16:creationId xmlns:a16="http://schemas.microsoft.com/office/drawing/2014/main" id="{9913D18E-EA5F-4B09-8D08-AB492CBE7188}"/>
                </a:ext>
              </a:extLst>
            </p:cNvPr>
            <p:cNvSpPr/>
            <p:nvPr/>
          </p:nvSpPr>
          <p:spPr>
            <a:xfrm>
              <a:off x="323580" y="728826"/>
              <a:ext cx="2319164" cy="137431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Plásticos </a:t>
              </a:r>
              <a:r>
                <a:rPr lang="es-CL" sz="800" dirty="0" err="1">
                  <a:solidFill>
                    <a:schemeClr val="tx1"/>
                  </a:solidFill>
                </a:rPr>
                <a:t>Hoffens</a:t>
              </a:r>
              <a:r>
                <a:rPr lang="es-CL" sz="800" dirty="0">
                  <a:solidFill>
                    <a:schemeClr val="tx1"/>
                  </a:solidFill>
                </a:rPr>
                <a:t> S.A.</a:t>
              </a:r>
            </a:p>
          </p:txBody>
        </p:sp>
      </p:grpSp>
      <p:grpSp>
        <p:nvGrpSpPr>
          <p:cNvPr id="120" name="47 Grupo">
            <a:extLst>
              <a:ext uri="{FF2B5EF4-FFF2-40B4-BE49-F238E27FC236}">
                <a16:creationId xmlns:a16="http://schemas.microsoft.com/office/drawing/2014/main" id="{D71776CA-82B9-43BB-A484-40637CBC265A}"/>
              </a:ext>
            </a:extLst>
          </p:cNvPr>
          <p:cNvGrpSpPr/>
          <p:nvPr/>
        </p:nvGrpSpPr>
        <p:grpSpPr>
          <a:xfrm>
            <a:off x="304800" y="4052434"/>
            <a:ext cx="1324800" cy="889200"/>
            <a:chOff x="6948480" y="4941168"/>
            <a:chExt cx="2315184" cy="1374609"/>
          </a:xfrm>
        </p:grpSpPr>
        <p:pic>
          <p:nvPicPr>
            <p:cNvPr id="121" name="Imagen 19">
              <a:extLst>
                <a:ext uri="{FF2B5EF4-FFF2-40B4-BE49-F238E27FC236}">
                  <a16:creationId xmlns:a16="http://schemas.microsoft.com/office/drawing/2014/main" id="{AC20E405-092E-4157-B5E7-7C1B252DCA0A}"/>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tretch>
              <a:fillRect/>
            </a:stretch>
          </p:blipFill>
          <p:spPr bwMode="auto">
            <a:xfrm>
              <a:off x="7245151" y="5029352"/>
              <a:ext cx="1733026" cy="932592"/>
            </a:xfrm>
            <a:prstGeom prst="rect">
              <a:avLst/>
            </a:prstGeom>
            <a:noFill/>
          </p:spPr>
        </p:pic>
        <p:sp>
          <p:nvSpPr>
            <p:cNvPr id="122" name="99 Rectángulo redondeado">
              <a:extLst>
                <a:ext uri="{FF2B5EF4-FFF2-40B4-BE49-F238E27FC236}">
                  <a16:creationId xmlns:a16="http://schemas.microsoft.com/office/drawing/2014/main" id="{E62CB4E3-E890-4FB9-A711-88FF0668F9C5}"/>
                </a:ext>
              </a:extLst>
            </p:cNvPr>
            <p:cNvSpPr/>
            <p:nvPr/>
          </p:nvSpPr>
          <p:spPr>
            <a:xfrm>
              <a:off x="6948480" y="4941168"/>
              <a:ext cx="2315184" cy="137460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700" dirty="0">
                  <a:solidFill>
                    <a:schemeClr val="tx1"/>
                  </a:solidFill>
                </a:rPr>
                <a:t>Quimetal Fertilizantes S.A. </a:t>
              </a:r>
            </a:p>
          </p:txBody>
        </p:sp>
      </p:grpSp>
      <p:grpSp>
        <p:nvGrpSpPr>
          <p:cNvPr id="123" name="44 Grupo">
            <a:extLst>
              <a:ext uri="{FF2B5EF4-FFF2-40B4-BE49-F238E27FC236}">
                <a16:creationId xmlns:a16="http://schemas.microsoft.com/office/drawing/2014/main" id="{E9AA5F8B-8BAA-47FA-B672-33C4BA12CA46}"/>
              </a:ext>
            </a:extLst>
          </p:cNvPr>
          <p:cNvGrpSpPr/>
          <p:nvPr/>
        </p:nvGrpSpPr>
        <p:grpSpPr>
          <a:xfrm>
            <a:off x="1755275" y="5053592"/>
            <a:ext cx="1324800" cy="889200"/>
            <a:chOff x="4716016" y="4941234"/>
            <a:chExt cx="2315184" cy="1374611"/>
          </a:xfrm>
        </p:grpSpPr>
        <p:pic>
          <p:nvPicPr>
            <p:cNvPr id="124" name="Imagen 59">
              <a:extLst>
                <a:ext uri="{FF2B5EF4-FFF2-40B4-BE49-F238E27FC236}">
                  <a16:creationId xmlns:a16="http://schemas.microsoft.com/office/drawing/2014/main" id="{308AD0E6-C2F3-468B-B2E3-C5F05A883B59}"/>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tretch>
              <a:fillRect/>
            </a:stretch>
          </p:blipFill>
          <p:spPr bwMode="auto">
            <a:xfrm>
              <a:off x="4834449" y="5309168"/>
              <a:ext cx="2092438" cy="429900"/>
            </a:xfrm>
            <a:prstGeom prst="rect">
              <a:avLst/>
            </a:prstGeom>
            <a:noFill/>
          </p:spPr>
        </p:pic>
        <p:sp>
          <p:nvSpPr>
            <p:cNvPr id="125" name="136 Rectángulo redondeado">
              <a:extLst>
                <a:ext uri="{FF2B5EF4-FFF2-40B4-BE49-F238E27FC236}">
                  <a16:creationId xmlns:a16="http://schemas.microsoft.com/office/drawing/2014/main" id="{3672B679-BA31-4939-B01C-498D037F3E24}"/>
                </a:ext>
              </a:extLst>
            </p:cNvPr>
            <p:cNvSpPr/>
            <p:nvPr/>
          </p:nvSpPr>
          <p:spPr>
            <a:xfrm>
              <a:off x="4716016" y="4941234"/>
              <a:ext cx="2315184" cy="1374611"/>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err="1">
                  <a:solidFill>
                    <a:schemeClr val="tx1"/>
                  </a:solidFill>
                </a:rPr>
                <a:t>FPC</a:t>
              </a:r>
              <a:r>
                <a:rPr lang="es-CL" sz="800" dirty="0">
                  <a:solidFill>
                    <a:schemeClr val="tx1"/>
                  </a:solidFill>
                </a:rPr>
                <a:t> Papeles S.A.</a:t>
              </a:r>
            </a:p>
          </p:txBody>
        </p:sp>
      </p:grpSp>
      <p:grpSp>
        <p:nvGrpSpPr>
          <p:cNvPr id="126" name="44 Grupo">
            <a:extLst>
              <a:ext uri="{FF2B5EF4-FFF2-40B4-BE49-F238E27FC236}">
                <a16:creationId xmlns:a16="http://schemas.microsoft.com/office/drawing/2014/main" id="{48E34D91-FCE7-4122-9F7F-1A3117CE84AE}"/>
              </a:ext>
            </a:extLst>
          </p:cNvPr>
          <p:cNvGrpSpPr/>
          <p:nvPr/>
        </p:nvGrpSpPr>
        <p:grpSpPr>
          <a:xfrm>
            <a:off x="3218450" y="5053592"/>
            <a:ext cx="1324800" cy="889200"/>
            <a:chOff x="4716016" y="4941234"/>
            <a:chExt cx="2315184" cy="1374611"/>
          </a:xfrm>
        </p:grpSpPr>
        <p:pic>
          <p:nvPicPr>
            <p:cNvPr id="127" name="Imagen 59">
              <a:extLst>
                <a:ext uri="{FF2B5EF4-FFF2-40B4-BE49-F238E27FC236}">
                  <a16:creationId xmlns:a16="http://schemas.microsoft.com/office/drawing/2014/main" id="{5B2C6BEF-685C-495B-9DB0-366784DCB7D8}"/>
                </a:ext>
              </a:extLst>
            </p:cNvPr>
            <p:cNvPicPr>
              <a:picLocks noChangeAspect="1" noChangeArrowheads="1"/>
            </p:cNvPicPr>
            <p:nvPr/>
          </p:nvPicPr>
          <p:blipFill>
            <a:blip r:embed="rId27">
              <a:extLst>
                <a:ext uri="{28A0092B-C50C-407E-A947-70E740481C1C}">
                  <a14:useLocalDpi xmlns:a14="http://schemas.microsoft.com/office/drawing/2010/main" val="0"/>
                </a:ext>
              </a:extLst>
            </a:blip>
            <a:stretch>
              <a:fillRect/>
            </a:stretch>
          </p:blipFill>
          <p:spPr bwMode="auto">
            <a:xfrm>
              <a:off x="4891362" y="5246932"/>
              <a:ext cx="1977251" cy="612175"/>
            </a:xfrm>
            <a:prstGeom prst="rect">
              <a:avLst/>
            </a:prstGeom>
            <a:noFill/>
          </p:spPr>
        </p:pic>
        <p:sp>
          <p:nvSpPr>
            <p:cNvPr id="128" name="136 Rectángulo redondeado">
              <a:extLst>
                <a:ext uri="{FF2B5EF4-FFF2-40B4-BE49-F238E27FC236}">
                  <a16:creationId xmlns:a16="http://schemas.microsoft.com/office/drawing/2014/main" id="{F2CB793B-6D51-4D47-9ED9-D49455D3FB70}"/>
                </a:ext>
              </a:extLst>
            </p:cNvPr>
            <p:cNvSpPr/>
            <p:nvPr/>
          </p:nvSpPr>
          <p:spPr>
            <a:xfrm>
              <a:off x="4716016" y="4941234"/>
              <a:ext cx="2315184" cy="1374611"/>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err="1">
                  <a:solidFill>
                    <a:schemeClr val="tx1"/>
                  </a:solidFill>
                </a:rPr>
                <a:t>FPC</a:t>
              </a:r>
              <a:r>
                <a:rPr lang="es-CL" sz="800" dirty="0">
                  <a:solidFill>
                    <a:schemeClr val="tx1"/>
                  </a:solidFill>
                </a:rPr>
                <a:t> </a:t>
              </a:r>
              <a:r>
                <a:rPr lang="es-CL" sz="800" dirty="0" err="1">
                  <a:solidFill>
                    <a:schemeClr val="tx1"/>
                  </a:solidFill>
                </a:rPr>
                <a:t>Tissue</a:t>
              </a:r>
              <a:r>
                <a:rPr lang="es-CL" sz="800" dirty="0">
                  <a:solidFill>
                    <a:schemeClr val="tx1"/>
                  </a:solidFill>
                </a:rPr>
                <a:t> S.A.</a:t>
              </a:r>
            </a:p>
          </p:txBody>
        </p:sp>
      </p:grpSp>
      <p:grpSp>
        <p:nvGrpSpPr>
          <p:cNvPr id="129" name="41 Grupo">
            <a:extLst>
              <a:ext uri="{FF2B5EF4-FFF2-40B4-BE49-F238E27FC236}">
                <a16:creationId xmlns:a16="http://schemas.microsoft.com/office/drawing/2014/main" id="{2E93FF7A-D016-4526-8BF5-444FA588299A}"/>
              </a:ext>
            </a:extLst>
          </p:cNvPr>
          <p:cNvGrpSpPr/>
          <p:nvPr/>
        </p:nvGrpSpPr>
        <p:grpSpPr>
          <a:xfrm>
            <a:off x="3217712" y="4052434"/>
            <a:ext cx="1324800" cy="889200"/>
            <a:chOff x="2579949" y="4941236"/>
            <a:chExt cx="1944000" cy="1152000"/>
          </a:xfrm>
        </p:grpSpPr>
        <p:pic>
          <p:nvPicPr>
            <p:cNvPr id="130" name="Imagen 16">
              <a:extLst>
                <a:ext uri="{FF2B5EF4-FFF2-40B4-BE49-F238E27FC236}">
                  <a16:creationId xmlns:a16="http://schemas.microsoft.com/office/drawing/2014/main" id="{4D81A947-2B89-4A38-BAD7-8C6ED378B875}"/>
                </a:ext>
              </a:extLst>
            </p:cNvPr>
            <p:cNvPicPr>
              <a:picLocks noChangeAspect="1" noChangeArrowheads="1"/>
            </p:cNvPicPr>
            <p:nvPr/>
          </p:nvPicPr>
          <p:blipFill>
            <a:blip r:embed="rId28">
              <a:extLst>
                <a:ext uri="{28A0092B-C50C-407E-A947-70E740481C1C}">
                  <a14:useLocalDpi xmlns:a14="http://schemas.microsoft.com/office/drawing/2010/main" val="0"/>
                </a:ext>
              </a:extLst>
            </a:blip>
            <a:stretch>
              <a:fillRect/>
            </a:stretch>
          </p:blipFill>
          <p:spPr bwMode="auto">
            <a:xfrm>
              <a:off x="2712286" y="5290137"/>
              <a:ext cx="1703472" cy="384573"/>
            </a:xfrm>
            <a:prstGeom prst="rect">
              <a:avLst/>
            </a:prstGeom>
            <a:noFill/>
          </p:spPr>
        </p:pic>
        <p:sp>
          <p:nvSpPr>
            <p:cNvPr id="131" name="58 Rectángulo redondeado">
              <a:extLst>
                <a:ext uri="{FF2B5EF4-FFF2-40B4-BE49-F238E27FC236}">
                  <a16:creationId xmlns:a16="http://schemas.microsoft.com/office/drawing/2014/main" id="{510A36A8-4D50-4FAF-A121-2A822164B808}"/>
                </a:ext>
              </a:extLst>
            </p:cNvPr>
            <p:cNvSpPr/>
            <p:nvPr/>
          </p:nvSpPr>
          <p:spPr>
            <a:xfrm>
              <a:off x="2579949" y="4941236"/>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Hidronor Chile S.A..</a:t>
              </a:r>
            </a:p>
          </p:txBody>
        </p:sp>
      </p:grpSp>
      <p:grpSp>
        <p:nvGrpSpPr>
          <p:cNvPr id="132" name="47 Grupo">
            <a:extLst>
              <a:ext uri="{FF2B5EF4-FFF2-40B4-BE49-F238E27FC236}">
                <a16:creationId xmlns:a16="http://schemas.microsoft.com/office/drawing/2014/main" id="{886C1C08-7317-4F03-9D67-E1CB9288184C}"/>
              </a:ext>
            </a:extLst>
          </p:cNvPr>
          <p:cNvGrpSpPr>
            <a:grpSpLocks/>
          </p:cNvGrpSpPr>
          <p:nvPr/>
        </p:nvGrpSpPr>
        <p:grpSpPr>
          <a:xfrm>
            <a:off x="4655118" y="4052434"/>
            <a:ext cx="1324800" cy="889200"/>
            <a:chOff x="6948480" y="4941168"/>
            <a:chExt cx="2315184" cy="1374609"/>
          </a:xfrm>
        </p:grpSpPr>
        <p:pic>
          <p:nvPicPr>
            <p:cNvPr id="133" name="Imagen 19">
              <a:extLst>
                <a:ext uri="{FF2B5EF4-FFF2-40B4-BE49-F238E27FC236}">
                  <a16:creationId xmlns:a16="http://schemas.microsoft.com/office/drawing/2014/main" id="{9419E116-847E-45F4-A880-924B2BDA41EA}"/>
                </a:ext>
              </a:extLst>
            </p:cNvPr>
            <p:cNvPicPr>
              <a:picLocks noChangeAspect="1" noChangeArrowheads="1"/>
            </p:cNvPicPr>
            <p:nvPr/>
          </p:nvPicPr>
          <p:blipFill>
            <a:blip r:embed="rId29">
              <a:extLst>
                <a:ext uri="{28A0092B-C50C-407E-A947-70E740481C1C}">
                  <a14:useLocalDpi xmlns:a14="http://schemas.microsoft.com/office/drawing/2010/main" val="0"/>
                </a:ext>
              </a:extLst>
            </a:blip>
            <a:stretch>
              <a:fillRect/>
            </a:stretch>
          </p:blipFill>
          <p:spPr bwMode="auto">
            <a:xfrm>
              <a:off x="7519761" y="5032503"/>
              <a:ext cx="1002292" cy="1057392"/>
            </a:xfrm>
            <a:prstGeom prst="rect">
              <a:avLst/>
            </a:prstGeom>
            <a:noFill/>
          </p:spPr>
        </p:pic>
        <p:sp>
          <p:nvSpPr>
            <p:cNvPr id="134" name="122 Rectángulo redondeado">
              <a:extLst>
                <a:ext uri="{FF2B5EF4-FFF2-40B4-BE49-F238E27FC236}">
                  <a16:creationId xmlns:a16="http://schemas.microsoft.com/office/drawing/2014/main" id="{728867CE-5C25-4532-81B6-E986A90FDAC7}"/>
                </a:ext>
              </a:extLst>
            </p:cNvPr>
            <p:cNvSpPr/>
            <p:nvPr/>
          </p:nvSpPr>
          <p:spPr>
            <a:xfrm>
              <a:off x="6948480" y="4941168"/>
              <a:ext cx="2315184" cy="137460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Puerto Ventanas S.A.</a:t>
              </a:r>
            </a:p>
          </p:txBody>
        </p:sp>
      </p:grpSp>
      <p:grpSp>
        <p:nvGrpSpPr>
          <p:cNvPr id="135" name="47 Grupo">
            <a:extLst>
              <a:ext uri="{FF2B5EF4-FFF2-40B4-BE49-F238E27FC236}">
                <a16:creationId xmlns:a16="http://schemas.microsoft.com/office/drawing/2014/main" id="{C5E26057-E5B7-4D6C-9856-0F26BF2A6ACF}"/>
              </a:ext>
            </a:extLst>
          </p:cNvPr>
          <p:cNvGrpSpPr>
            <a:grpSpLocks/>
          </p:cNvGrpSpPr>
          <p:nvPr/>
        </p:nvGrpSpPr>
        <p:grpSpPr>
          <a:xfrm>
            <a:off x="6105224" y="4052434"/>
            <a:ext cx="1326646" cy="889200"/>
            <a:chOff x="6948480" y="4941168"/>
            <a:chExt cx="2318410" cy="1374609"/>
          </a:xfrm>
        </p:grpSpPr>
        <p:pic>
          <p:nvPicPr>
            <p:cNvPr id="136" name="Imagen 19">
              <a:extLst>
                <a:ext uri="{FF2B5EF4-FFF2-40B4-BE49-F238E27FC236}">
                  <a16:creationId xmlns:a16="http://schemas.microsoft.com/office/drawing/2014/main" id="{343C0A19-9F7E-4BB6-91E9-2A16FEF160A1}"/>
                </a:ext>
              </a:extLst>
            </p:cNvPr>
            <p:cNvPicPr>
              <a:picLocks noChangeAspect="1" noChangeArrowheads="1"/>
            </p:cNvPicPr>
            <p:nvPr/>
          </p:nvPicPr>
          <p:blipFill>
            <a:blip r:embed="rId30" cstate="print">
              <a:extLst>
                <a:ext uri="{28A0092B-C50C-407E-A947-70E740481C1C}">
                  <a14:useLocalDpi xmlns:a14="http://schemas.microsoft.com/office/drawing/2010/main" val="0"/>
                </a:ext>
              </a:extLst>
            </a:blip>
            <a:stretch>
              <a:fillRect/>
            </a:stretch>
          </p:blipFill>
          <p:spPr bwMode="auto">
            <a:xfrm>
              <a:off x="7087330" y="5119352"/>
              <a:ext cx="2179560" cy="779131"/>
            </a:xfrm>
            <a:prstGeom prst="rect">
              <a:avLst/>
            </a:prstGeom>
            <a:noFill/>
          </p:spPr>
        </p:pic>
        <p:sp>
          <p:nvSpPr>
            <p:cNvPr id="137" name="122 Rectángulo redondeado">
              <a:extLst>
                <a:ext uri="{FF2B5EF4-FFF2-40B4-BE49-F238E27FC236}">
                  <a16:creationId xmlns:a16="http://schemas.microsoft.com/office/drawing/2014/main" id="{D7BF72AD-F529-4FCD-8131-A44C33B03153}"/>
                </a:ext>
              </a:extLst>
            </p:cNvPr>
            <p:cNvSpPr/>
            <p:nvPr/>
          </p:nvSpPr>
          <p:spPr>
            <a:xfrm>
              <a:off x="6948480" y="4941168"/>
              <a:ext cx="2315184" cy="137460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err="1">
                  <a:solidFill>
                    <a:schemeClr val="tx1"/>
                  </a:solidFill>
                </a:rPr>
                <a:t>Emp</a:t>
              </a:r>
              <a:r>
                <a:rPr lang="es-CL" sz="800" dirty="0">
                  <a:solidFill>
                    <a:schemeClr val="tx1"/>
                  </a:solidFill>
                </a:rPr>
                <a:t>. Portuaria Austral</a:t>
              </a:r>
            </a:p>
          </p:txBody>
        </p:sp>
      </p:grpSp>
      <p:grpSp>
        <p:nvGrpSpPr>
          <p:cNvPr id="138" name="73 Grupo">
            <a:extLst>
              <a:ext uri="{FF2B5EF4-FFF2-40B4-BE49-F238E27FC236}">
                <a16:creationId xmlns:a16="http://schemas.microsoft.com/office/drawing/2014/main" id="{0350CEB0-2F20-490C-BF2A-AA8C9E19B14B}"/>
              </a:ext>
            </a:extLst>
          </p:cNvPr>
          <p:cNvGrpSpPr/>
          <p:nvPr/>
        </p:nvGrpSpPr>
        <p:grpSpPr>
          <a:xfrm>
            <a:off x="7557175" y="4052434"/>
            <a:ext cx="1324800" cy="889200"/>
            <a:chOff x="323582" y="3501076"/>
            <a:chExt cx="1944000" cy="1152000"/>
          </a:xfrm>
        </p:grpSpPr>
        <p:pic>
          <p:nvPicPr>
            <p:cNvPr id="139" name="Picture 10">
              <a:extLst>
                <a:ext uri="{FF2B5EF4-FFF2-40B4-BE49-F238E27FC236}">
                  <a16:creationId xmlns:a16="http://schemas.microsoft.com/office/drawing/2014/main" id="{FC456DC8-D669-4878-827A-1C71D5662092}"/>
                </a:ext>
              </a:extLst>
            </p:cNvPr>
            <p:cNvPicPr>
              <a:picLocks noChangeAspect="1" noChangeArrowheads="1"/>
            </p:cNvPicPr>
            <p:nvPr/>
          </p:nvPicPr>
          <p:blipFill>
            <a:blip r:embed="rId31">
              <a:extLst>
                <a:ext uri="{28A0092B-C50C-407E-A947-70E740481C1C}">
                  <a14:useLocalDpi xmlns:a14="http://schemas.microsoft.com/office/drawing/2010/main" val="0"/>
                </a:ext>
              </a:extLst>
            </a:blip>
            <a:stretch>
              <a:fillRect/>
            </a:stretch>
          </p:blipFill>
          <p:spPr bwMode="auto">
            <a:xfrm>
              <a:off x="496379" y="3685471"/>
              <a:ext cx="1645656" cy="618494"/>
            </a:xfrm>
            <a:prstGeom prst="rect">
              <a:avLst/>
            </a:prstGeom>
            <a:noFill/>
          </p:spPr>
        </p:pic>
        <p:sp>
          <p:nvSpPr>
            <p:cNvPr id="140" name="98 Rectángulo redondeado">
              <a:extLst>
                <a:ext uri="{FF2B5EF4-FFF2-40B4-BE49-F238E27FC236}">
                  <a16:creationId xmlns:a16="http://schemas.microsoft.com/office/drawing/2014/main" id="{662C2720-FEC8-4B2E-B85C-35393F0135D0}"/>
                </a:ext>
              </a:extLst>
            </p:cNvPr>
            <p:cNvSpPr/>
            <p:nvPr/>
          </p:nvSpPr>
          <p:spPr>
            <a:xfrm>
              <a:off x="323582" y="3501076"/>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a:solidFill>
                    <a:schemeClr val="tx1"/>
                  </a:solidFill>
                </a:rPr>
                <a:t>Mina Invierno S.A.</a:t>
              </a:r>
            </a:p>
          </p:txBody>
        </p:sp>
      </p:grpSp>
      <p:grpSp>
        <p:nvGrpSpPr>
          <p:cNvPr id="141" name="44 Grupo">
            <a:extLst>
              <a:ext uri="{FF2B5EF4-FFF2-40B4-BE49-F238E27FC236}">
                <a16:creationId xmlns:a16="http://schemas.microsoft.com/office/drawing/2014/main" id="{07A3CAEC-A1BE-4558-A9D4-69C4BDCCB196}"/>
              </a:ext>
            </a:extLst>
          </p:cNvPr>
          <p:cNvGrpSpPr/>
          <p:nvPr/>
        </p:nvGrpSpPr>
        <p:grpSpPr>
          <a:xfrm>
            <a:off x="6106700" y="5053592"/>
            <a:ext cx="1324800" cy="889200"/>
            <a:chOff x="4716016" y="4941236"/>
            <a:chExt cx="2315184" cy="1374609"/>
          </a:xfrm>
        </p:grpSpPr>
        <p:pic>
          <p:nvPicPr>
            <p:cNvPr id="142" name="Imagen 59">
              <a:extLst>
                <a:ext uri="{FF2B5EF4-FFF2-40B4-BE49-F238E27FC236}">
                  <a16:creationId xmlns:a16="http://schemas.microsoft.com/office/drawing/2014/main" id="{7E285056-87CE-42A0-A39A-F9037D4D3972}"/>
                </a:ext>
              </a:extLst>
            </p:cNvPr>
            <p:cNvPicPr>
              <a:picLocks noChangeAspect="1" noChangeArrowheads="1"/>
            </p:cNvPicPr>
            <p:nvPr/>
          </p:nvPicPr>
          <p:blipFill>
            <a:blip r:embed="rId32">
              <a:extLst>
                <a:ext uri="{28A0092B-C50C-407E-A947-70E740481C1C}">
                  <a14:useLocalDpi xmlns:a14="http://schemas.microsoft.com/office/drawing/2010/main" val="0"/>
                </a:ext>
              </a:extLst>
            </a:blip>
            <a:stretch>
              <a:fillRect/>
            </a:stretch>
          </p:blipFill>
          <p:spPr bwMode="auto">
            <a:xfrm>
              <a:off x="4827918" y="5301788"/>
              <a:ext cx="2097087" cy="500870"/>
            </a:xfrm>
            <a:prstGeom prst="rect">
              <a:avLst/>
            </a:prstGeom>
            <a:noFill/>
          </p:spPr>
        </p:pic>
        <p:sp>
          <p:nvSpPr>
            <p:cNvPr id="143" name="136 Rectángulo redondeado">
              <a:extLst>
                <a:ext uri="{FF2B5EF4-FFF2-40B4-BE49-F238E27FC236}">
                  <a16:creationId xmlns:a16="http://schemas.microsoft.com/office/drawing/2014/main" id="{41D49461-662E-450F-A62F-D76502C8AFCD}"/>
                </a:ext>
              </a:extLst>
            </p:cNvPr>
            <p:cNvSpPr/>
            <p:nvPr/>
          </p:nvSpPr>
          <p:spPr>
            <a:xfrm>
              <a:off x="4716016" y="4941236"/>
              <a:ext cx="2315184" cy="1374609"/>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800" dirty="0" err="1">
                  <a:solidFill>
                    <a:schemeClr val="tx1"/>
                  </a:solidFill>
                </a:rPr>
                <a:t>Corrupac</a:t>
              </a:r>
              <a:r>
                <a:rPr lang="es-CL" sz="800" dirty="0">
                  <a:solidFill>
                    <a:schemeClr val="tx1"/>
                  </a:solidFill>
                </a:rPr>
                <a:t> S.A.</a:t>
              </a:r>
            </a:p>
          </p:txBody>
        </p:sp>
      </p:grpSp>
    </p:spTree>
    <p:extLst>
      <p:ext uri="{BB962C8B-B14F-4D97-AF65-F5344CB8AC3E}">
        <p14:creationId xmlns:p14="http://schemas.microsoft.com/office/powerpoint/2010/main" val="35083993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r>
              <a:rPr lang="es-CL" dirty="0">
                <a:solidFill>
                  <a:schemeClr val="tx2"/>
                </a:solidFill>
              </a:rPr>
              <a:t>Preguntas frecuentes</a:t>
            </a:r>
          </a:p>
        </p:txBody>
      </p:sp>
      <p:sp>
        <p:nvSpPr>
          <p:cNvPr id="4" name="3 Marcador de número de diapositiva"/>
          <p:cNvSpPr>
            <a:spLocks noGrp="1"/>
          </p:cNvSpPr>
          <p:nvPr>
            <p:ph type="sldNum" sz="quarter" idx="12"/>
          </p:nvPr>
        </p:nvSpPr>
        <p:spPr/>
        <p:txBody>
          <a:bodyPr/>
          <a:lstStyle/>
          <a:p>
            <a:fld id="{B434BDC8-7EB5-41AC-8B03-9053BD2620C3}" type="slidenum">
              <a:rPr lang="es-CL" smtClean="0"/>
              <a:pPr/>
              <a:t>40</a:t>
            </a:fld>
            <a:endParaRPr lang="es-CL" dirty="0"/>
          </a:p>
        </p:txBody>
      </p:sp>
    </p:spTree>
    <p:extLst>
      <p:ext uri="{BB962C8B-B14F-4D97-AF65-F5344CB8AC3E}">
        <p14:creationId xmlns:p14="http://schemas.microsoft.com/office/powerpoint/2010/main" val="601382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9 Título"/>
          <p:cNvSpPr>
            <a:spLocks noGrp="1"/>
          </p:cNvSpPr>
          <p:nvPr>
            <p:ph type="title"/>
          </p:nvPr>
        </p:nvSpPr>
        <p:spPr/>
        <p:txBody>
          <a:bodyPr>
            <a:normAutofit/>
          </a:bodyPr>
          <a:lstStyle/>
          <a:p>
            <a:r>
              <a:rPr lang="es-ES" sz="2900" dirty="0"/>
              <a:t>Preguntas frecuentes (1/6)</a:t>
            </a:r>
          </a:p>
        </p:txBody>
      </p:sp>
      <p:sp>
        <p:nvSpPr>
          <p:cNvPr id="11" name="10 Marcador de contenido"/>
          <p:cNvSpPr>
            <a:spLocks noGrp="1"/>
          </p:cNvSpPr>
          <p:nvPr>
            <p:ph idx="1"/>
          </p:nvPr>
        </p:nvSpPr>
        <p:spPr/>
        <p:txBody>
          <a:bodyPr>
            <a:normAutofit/>
          </a:bodyPr>
          <a:lstStyle/>
          <a:p>
            <a:pPr marL="457200" indent="-457200">
              <a:buFont typeface="+mj-lt"/>
              <a:buAutoNum type="arabicPeriod"/>
            </a:pPr>
            <a:r>
              <a:rPr lang="es-ES" sz="2400" dirty="0"/>
              <a:t>Cargué un trabajador y no se le piden documentos</a:t>
            </a:r>
          </a:p>
          <a:p>
            <a:pPr marL="457200" indent="-457200">
              <a:buFont typeface="+mj-lt"/>
              <a:buAutoNum type="arabicPeriod"/>
            </a:pPr>
            <a:r>
              <a:rPr lang="es-ES" sz="2400" dirty="0"/>
              <a:t>Agregué un trabajador este mes, pero corresponde a la nómina del mes pasado y no se le piden liquidaciones de sueldo</a:t>
            </a:r>
          </a:p>
          <a:p>
            <a:pPr marL="857250" lvl="2" indent="-457200">
              <a:spcBef>
                <a:spcPts val="1200"/>
              </a:spcBef>
              <a:buFont typeface="+mj-lt"/>
              <a:buAutoNum type="arabicPeriod"/>
            </a:pPr>
            <a:r>
              <a:rPr lang="es-ES" sz="1800" dirty="0"/>
              <a:t>También aplica si desea solicitar un documento que no se le ha solicitado a un trabajador </a:t>
            </a:r>
          </a:p>
          <a:p>
            <a:pPr marL="457200" indent="-457200">
              <a:buFont typeface="+mj-lt"/>
              <a:buAutoNum type="arabicPeriod"/>
            </a:pPr>
            <a:r>
              <a:rPr lang="es-ES" sz="2400" dirty="0"/>
              <a:t>Trabajador dado de baja y no se le pide el Finiquito</a:t>
            </a:r>
          </a:p>
          <a:p>
            <a:pPr marL="457200" indent="-457200">
              <a:buFont typeface="+mj-lt"/>
              <a:buAutoNum type="arabicPeriod"/>
            </a:pPr>
            <a:r>
              <a:rPr lang="es-ES" sz="2400" dirty="0"/>
              <a:t>Di de baja a un trabajador este mes, siendo que este dejó de prestar servicios para la empresa hace uno o más meses y aun se le piden los documentos mensuales</a:t>
            </a:r>
          </a:p>
        </p:txBody>
      </p:sp>
      <p:sp>
        <p:nvSpPr>
          <p:cNvPr id="4" name="3 Marcador de número de diapositiva"/>
          <p:cNvSpPr>
            <a:spLocks noGrp="1"/>
          </p:cNvSpPr>
          <p:nvPr>
            <p:ph type="sldNum" sz="quarter" idx="12"/>
          </p:nvPr>
        </p:nvSpPr>
        <p:spPr/>
        <p:txBody>
          <a:bodyPr/>
          <a:lstStyle/>
          <a:p>
            <a:fld id="{B434BDC8-7EB5-41AC-8B03-9053BD2620C3}" type="slidenum">
              <a:rPr lang="es-CL" smtClean="0"/>
              <a:pPr/>
              <a:t>41</a:t>
            </a:fld>
            <a:endParaRPr lang="es-CL" dirty="0"/>
          </a:p>
        </p:txBody>
      </p:sp>
      <p:pic>
        <p:nvPicPr>
          <p:cNvPr id="2050" name="Picture 2" descr="http://1.bp.blogspot.com/-q5W30aHDFuE/VYRDQ62YYUI/AAAAAAAAG2k/VXMwVKTdTdc/s1600/consulta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4328" y="5085184"/>
            <a:ext cx="1467372" cy="12241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842331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339752" y="844"/>
            <a:ext cx="6804248" cy="719437"/>
          </a:xfrm>
        </p:spPr>
        <p:txBody>
          <a:bodyPr>
            <a:normAutofit fontScale="90000"/>
          </a:bodyPr>
          <a:lstStyle/>
          <a:p>
            <a:r>
              <a:rPr lang="es-ES" sz="2400" dirty="0"/>
              <a:t>Cargué un trabajador y no se le piden documentos (2/6)</a:t>
            </a:r>
          </a:p>
        </p:txBody>
      </p:sp>
      <p:sp>
        <p:nvSpPr>
          <p:cNvPr id="3" name="2 Marcador de contenido"/>
          <p:cNvSpPr>
            <a:spLocks noGrp="1"/>
          </p:cNvSpPr>
          <p:nvPr>
            <p:ph idx="1"/>
          </p:nvPr>
        </p:nvSpPr>
        <p:spPr>
          <a:xfrm>
            <a:off x="469800" y="2636911"/>
            <a:ext cx="8422679" cy="3495439"/>
          </a:xfrm>
        </p:spPr>
        <p:txBody>
          <a:bodyPr>
            <a:normAutofit lnSpcReduction="10000"/>
          </a:bodyPr>
          <a:lstStyle/>
          <a:p>
            <a:pPr lvl="0"/>
            <a:r>
              <a:rPr lang="es-ES" sz="1800" dirty="0"/>
              <a:t>Vaya  a la pestaña  CLIENTES</a:t>
            </a:r>
          </a:p>
          <a:p>
            <a:pPr lvl="0"/>
            <a:r>
              <a:rPr lang="es-ES" sz="1800" dirty="0"/>
              <a:t>Haga clic en el RUT de la empresa cliente</a:t>
            </a:r>
          </a:p>
          <a:p>
            <a:pPr lvl="0"/>
            <a:r>
              <a:rPr lang="es-ES" sz="1800" dirty="0"/>
              <a:t>Sitúese  en la sección SERVICIO</a:t>
            </a:r>
          </a:p>
          <a:p>
            <a:pPr lvl="0"/>
            <a:r>
              <a:rPr lang="es-ES" sz="1800" dirty="0"/>
              <a:t>Seleccione el nombre del </a:t>
            </a:r>
            <a:r>
              <a:rPr lang="es-ES" sz="1800" u="sng" dirty="0"/>
              <a:t>Servicio</a:t>
            </a:r>
            <a:r>
              <a:rPr lang="es-ES" sz="1800" dirty="0"/>
              <a:t> en el cual desea cargar trabajadores</a:t>
            </a:r>
            <a:endParaRPr lang="es-ES" sz="1800" u="sng" dirty="0"/>
          </a:p>
          <a:p>
            <a:pPr lvl="0"/>
            <a:r>
              <a:rPr lang="es-ES" sz="1800" dirty="0"/>
              <a:t>Haga clic en el enlace </a:t>
            </a:r>
            <a:r>
              <a:rPr lang="es-ES" sz="1800" u="sng" dirty="0"/>
              <a:t>Modificar</a:t>
            </a:r>
            <a:r>
              <a:rPr lang="es-ES" sz="1800" dirty="0"/>
              <a:t> que se encuentra a mano derecha</a:t>
            </a:r>
            <a:endParaRPr lang="es-ES" sz="1800" u="sng" dirty="0"/>
          </a:p>
          <a:p>
            <a:pPr lvl="0"/>
            <a:r>
              <a:rPr lang="es-ES" sz="1800" dirty="0"/>
              <a:t>Sitúese  en la sección </a:t>
            </a:r>
            <a:r>
              <a:rPr lang="es-CL" sz="1800" dirty="0"/>
              <a:t>SELECCIONE LOS TRABAJADORES ASOCIADOS AL SERVICIO</a:t>
            </a:r>
          </a:p>
          <a:p>
            <a:pPr lvl="0"/>
            <a:r>
              <a:rPr lang="es-ES" sz="1800" dirty="0"/>
              <a:t>Seleccione </a:t>
            </a:r>
            <a:r>
              <a:rPr lang="es-CL" sz="1800" u="sng" dirty="0"/>
              <a:t>Nunca han sido asignados a un servicio</a:t>
            </a:r>
          </a:p>
          <a:p>
            <a:pPr lvl="0"/>
            <a:r>
              <a:rPr lang="es-ES" sz="1800" dirty="0"/>
              <a:t>Seleccione a los trabajadores que desea agregar al </a:t>
            </a:r>
            <a:r>
              <a:rPr lang="es-CL" sz="1800" dirty="0"/>
              <a:t>servicio</a:t>
            </a:r>
            <a:endParaRPr lang="es-CL" sz="1800" u="sng" dirty="0"/>
          </a:p>
          <a:p>
            <a:r>
              <a:rPr lang="es-ES" sz="1800" dirty="0"/>
              <a:t>Presione el botón GUARDAR</a:t>
            </a:r>
          </a:p>
        </p:txBody>
      </p:sp>
      <p:sp>
        <p:nvSpPr>
          <p:cNvPr id="7" name="6 Marcador de número de diapositiva"/>
          <p:cNvSpPr>
            <a:spLocks noGrp="1"/>
          </p:cNvSpPr>
          <p:nvPr>
            <p:ph type="sldNum" sz="quarter" idx="12"/>
          </p:nvPr>
        </p:nvSpPr>
        <p:spPr/>
        <p:txBody>
          <a:bodyPr/>
          <a:lstStyle/>
          <a:p>
            <a:fld id="{B434BDC8-7EB5-41AC-8B03-9053BD2620C3}" type="slidenum">
              <a:rPr lang="es-CL" smtClean="0"/>
              <a:pPr/>
              <a:t>42</a:t>
            </a:fld>
            <a:endParaRPr lang="es-CL" dirty="0"/>
          </a:p>
        </p:txBody>
      </p:sp>
      <p:sp>
        <p:nvSpPr>
          <p:cNvPr id="4" name="3 Marcador de contenido"/>
          <p:cNvSpPr>
            <a:spLocks noGrp="1"/>
          </p:cNvSpPr>
          <p:nvPr>
            <p:ph sz="quarter" idx="14"/>
          </p:nvPr>
        </p:nvSpPr>
        <p:spPr>
          <a:xfrm>
            <a:off x="492670" y="2215888"/>
            <a:ext cx="5256584" cy="360362"/>
          </a:xfrm>
        </p:spPr>
        <p:txBody>
          <a:bodyPr>
            <a:normAutofit fontScale="92500" lnSpcReduction="10000"/>
          </a:bodyPr>
          <a:lstStyle/>
          <a:p>
            <a:r>
              <a:rPr lang="es-ES" dirty="0"/>
              <a:t>El trabajador no fue creado como indica la guía</a:t>
            </a:r>
          </a:p>
        </p:txBody>
      </p:sp>
      <p:sp>
        <p:nvSpPr>
          <p:cNvPr id="5" name="CuadroTexto 4"/>
          <p:cNvSpPr txBox="1"/>
          <p:nvPr/>
        </p:nvSpPr>
        <p:spPr>
          <a:xfrm>
            <a:off x="464856" y="969402"/>
            <a:ext cx="7704856" cy="1292662"/>
          </a:xfrm>
          <a:prstGeom prst="rect">
            <a:avLst/>
          </a:prstGeom>
          <a:noFill/>
        </p:spPr>
        <p:txBody>
          <a:bodyPr wrap="square" rtlCol="0">
            <a:spAutoFit/>
          </a:bodyPr>
          <a:lstStyle/>
          <a:p>
            <a:r>
              <a:rPr lang="es-ES" sz="2400" b="1" dirty="0">
                <a:solidFill>
                  <a:schemeClr val="tx2">
                    <a:lumMod val="75000"/>
                  </a:schemeClr>
                </a:solidFill>
              </a:rPr>
              <a:t>Existen dos posibles causas: </a:t>
            </a:r>
          </a:p>
          <a:p>
            <a:pPr marL="342900" indent="-342900">
              <a:buFont typeface="+mj-lt"/>
              <a:buAutoNum type="arabicPeriod"/>
            </a:pPr>
            <a:r>
              <a:rPr lang="es-ES" dirty="0">
                <a:solidFill>
                  <a:schemeClr val="tx2">
                    <a:lumMod val="75000"/>
                  </a:schemeClr>
                </a:solidFill>
              </a:rPr>
              <a:t>El trabajador no fue creado como indica la guía</a:t>
            </a:r>
          </a:p>
          <a:p>
            <a:pPr marL="342900" indent="-342900">
              <a:buFont typeface="+mj-lt"/>
              <a:buAutoNum type="arabicPeriod"/>
            </a:pPr>
            <a:r>
              <a:rPr lang="es-ES" dirty="0">
                <a:solidFill>
                  <a:schemeClr val="tx2">
                    <a:lumMod val="75000"/>
                  </a:schemeClr>
                </a:solidFill>
              </a:rPr>
              <a:t>La empresa mandante usa la solicitud de documentos por perfil/cargo y no fue seleccionado.</a:t>
            </a:r>
          </a:p>
        </p:txBody>
      </p:sp>
    </p:spTree>
    <p:extLst>
      <p:ext uri="{BB962C8B-B14F-4D97-AF65-F5344CB8AC3E}">
        <p14:creationId xmlns:p14="http://schemas.microsoft.com/office/powerpoint/2010/main" val="4273414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483768" y="-22981"/>
            <a:ext cx="6624761" cy="859693"/>
          </a:xfrm>
        </p:spPr>
        <p:txBody>
          <a:bodyPr>
            <a:normAutofit fontScale="90000"/>
          </a:bodyPr>
          <a:lstStyle/>
          <a:p>
            <a:r>
              <a:rPr lang="es-ES" sz="2400" dirty="0"/>
              <a:t>Cargué un trabajador y no se le piden documentos (3/6)</a:t>
            </a:r>
          </a:p>
        </p:txBody>
      </p:sp>
      <p:sp>
        <p:nvSpPr>
          <p:cNvPr id="3" name="2 Marcador de contenido"/>
          <p:cNvSpPr>
            <a:spLocks noGrp="1"/>
          </p:cNvSpPr>
          <p:nvPr>
            <p:ph idx="1"/>
          </p:nvPr>
        </p:nvSpPr>
        <p:spPr>
          <a:xfrm>
            <a:off x="469801" y="1523839"/>
            <a:ext cx="5266928" cy="4608512"/>
          </a:xfrm>
        </p:spPr>
        <p:txBody>
          <a:bodyPr>
            <a:normAutofit/>
          </a:bodyPr>
          <a:lstStyle/>
          <a:p>
            <a:pPr lvl="0"/>
            <a:r>
              <a:rPr lang="es-ES" sz="1800" dirty="0"/>
              <a:t>Vaya  a la pestaña  TRABAJADORES</a:t>
            </a:r>
          </a:p>
          <a:p>
            <a:pPr lvl="0"/>
            <a:r>
              <a:rPr lang="es-ES" sz="1800" dirty="0"/>
              <a:t>Utilice el filtro para buscar al trabajador</a:t>
            </a:r>
          </a:p>
          <a:p>
            <a:pPr lvl="0"/>
            <a:r>
              <a:rPr lang="es-ES" sz="1800" dirty="0"/>
              <a:t>Haga clic en el RUT del trabajador</a:t>
            </a:r>
          </a:p>
          <a:p>
            <a:r>
              <a:rPr lang="es-ES" sz="1800" dirty="0"/>
              <a:t>Haga clic en el enlace </a:t>
            </a:r>
            <a:r>
              <a:rPr lang="es-ES" sz="1800" u="sng" dirty="0"/>
              <a:t>Modificar</a:t>
            </a:r>
            <a:r>
              <a:rPr lang="es-ES" sz="1800" dirty="0"/>
              <a:t> que se encuentra a mano derecha</a:t>
            </a:r>
          </a:p>
          <a:p>
            <a:pPr lvl="0"/>
            <a:r>
              <a:rPr lang="es-ES" sz="1800" dirty="0"/>
              <a:t>Sitúese  en la sección PERFIL/CARGO</a:t>
            </a:r>
          </a:p>
          <a:p>
            <a:pPr lvl="0"/>
            <a:r>
              <a:rPr lang="es-ES" sz="1800" dirty="0"/>
              <a:t>Seleccione el PERFIL/CARGO del trabajador en el cual desea cargar la modificación</a:t>
            </a:r>
          </a:p>
          <a:p>
            <a:r>
              <a:rPr lang="es-ES" sz="1800" dirty="0"/>
              <a:t>Presione el botón GUARDAR PERFILES</a:t>
            </a:r>
            <a:endParaRPr lang="es-ES" sz="1800" u="sng" dirty="0"/>
          </a:p>
          <a:p>
            <a:r>
              <a:rPr lang="es-ES" sz="1800" dirty="0"/>
              <a:t>Presione el botón GUARDAR</a:t>
            </a:r>
          </a:p>
        </p:txBody>
      </p:sp>
      <p:sp>
        <p:nvSpPr>
          <p:cNvPr id="7" name="6 Marcador de número de diapositiva"/>
          <p:cNvSpPr>
            <a:spLocks noGrp="1"/>
          </p:cNvSpPr>
          <p:nvPr>
            <p:ph type="sldNum" sz="quarter" idx="12"/>
          </p:nvPr>
        </p:nvSpPr>
        <p:spPr/>
        <p:txBody>
          <a:bodyPr/>
          <a:lstStyle/>
          <a:p>
            <a:fld id="{B434BDC8-7EB5-41AC-8B03-9053BD2620C3}" type="slidenum">
              <a:rPr lang="es-CL" smtClean="0"/>
              <a:pPr/>
              <a:t>43</a:t>
            </a:fld>
            <a:endParaRPr lang="es-CL" dirty="0"/>
          </a:p>
        </p:txBody>
      </p:sp>
      <p:sp>
        <p:nvSpPr>
          <p:cNvPr id="4" name="3 Marcador de contenido"/>
          <p:cNvSpPr>
            <a:spLocks noGrp="1"/>
          </p:cNvSpPr>
          <p:nvPr>
            <p:ph sz="quarter" idx="14"/>
          </p:nvPr>
        </p:nvSpPr>
        <p:spPr>
          <a:xfrm>
            <a:off x="457200" y="1120019"/>
            <a:ext cx="8229600" cy="360362"/>
          </a:xfrm>
        </p:spPr>
        <p:txBody>
          <a:bodyPr>
            <a:normAutofit fontScale="77500" lnSpcReduction="20000"/>
          </a:bodyPr>
          <a:lstStyle/>
          <a:p>
            <a:pPr marL="0" indent="0"/>
            <a:r>
              <a:rPr lang="es-ES" dirty="0">
                <a:solidFill>
                  <a:schemeClr val="tx2">
                    <a:lumMod val="75000"/>
                  </a:schemeClr>
                </a:solidFill>
              </a:rPr>
              <a:t>La empresa mandante usa la solicitud de documentos por perfil/cargo y no fue seleccionado</a:t>
            </a:r>
          </a:p>
        </p:txBody>
      </p:sp>
    </p:spTree>
    <p:extLst>
      <p:ext uri="{BB962C8B-B14F-4D97-AF65-F5344CB8AC3E}">
        <p14:creationId xmlns:p14="http://schemas.microsoft.com/office/powerpoint/2010/main" val="31077536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779787" y="-32524"/>
            <a:ext cx="6120680" cy="857250"/>
          </a:xfrm>
        </p:spPr>
        <p:txBody>
          <a:bodyPr>
            <a:normAutofit/>
          </a:bodyPr>
          <a:lstStyle/>
          <a:p>
            <a:r>
              <a:rPr lang="es-ES" sz="2400" dirty="0"/>
              <a:t>Asignar un documento a un trabajador (4/6)</a:t>
            </a:r>
          </a:p>
        </p:txBody>
      </p:sp>
      <p:sp>
        <p:nvSpPr>
          <p:cNvPr id="3" name="2 Marcador de contenido"/>
          <p:cNvSpPr>
            <a:spLocks noGrp="1"/>
          </p:cNvSpPr>
          <p:nvPr>
            <p:ph idx="1"/>
          </p:nvPr>
        </p:nvSpPr>
        <p:spPr>
          <a:xfrm>
            <a:off x="457200" y="1700808"/>
            <a:ext cx="5266928" cy="4608512"/>
          </a:xfrm>
        </p:spPr>
        <p:txBody>
          <a:bodyPr>
            <a:normAutofit lnSpcReduction="10000"/>
          </a:bodyPr>
          <a:lstStyle/>
          <a:p>
            <a:pPr lvl="0"/>
            <a:r>
              <a:rPr lang="es-ES" sz="1800" dirty="0"/>
              <a:t>Vaya  a la pestaña  CLIENTES</a:t>
            </a:r>
          </a:p>
          <a:p>
            <a:pPr lvl="0"/>
            <a:r>
              <a:rPr lang="es-ES" sz="1800" dirty="0"/>
              <a:t>Haga clic en el RUT de la empresa cliente</a:t>
            </a:r>
          </a:p>
          <a:p>
            <a:r>
              <a:rPr lang="es-ES" sz="1800" dirty="0"/>
              <a:t>Presione el botón GESTIONAR Documentos</a:t>
            </a:r>
          </a:p>
          <a:p>
            <a:pPr lvl="0"/>
            <a:r>
              <a:rPr lang="es-ES" sz="1800" dirty="0"/>
              <a:t>Sitúese  en la sección INFORMACIÓN MENSUAL TRABAJADORES</a:t>
            </a:r>
          </a:p>
          <a:p>
            <a:pPr lvl="0"/>
            <a:r>
              <a:rPr lang="es-ES" sz="1800" dirty="0"/>
              <a:t>Seleccione la LIQUIDACIÓN correspondiente al periodo que desea agregar al trabajador</a:t>
            </a:r>
          </a:p>
          <a:p>
            <a:r>
              <a:rPr lang="es-ES" sz="1800" dirty="0"/>
              <a:t>Presione el botón AGREGAR TRABAJADORES</a:t>
            </a:r>
          </a:p>
          <a:p>
            <a:pPr lvl="0"/>
            <a:r>
              <a:rPr lang="es-ES" sz="1800" dirty="0"/>
              <a:t>Seleccione EL SERVICIO </a:t>
            </a:r>
          </a:p>
          <a:p>
            <a:pPr lvl="0"/>
            <a:r>
              <a:rPr lang="es-ES" sz="1800" dirty="0"/>
              <a:t>Presione el botón FILTRAR</a:t>
            </a:r>
          </a:p>
          <a:p>
            <a:pPr lvl="0"/>
            <a:r>
              <a:rPr lang="es-ES" sz="1800" dirty="0"/>
              <a:t>Seleccione a los trabajadores que desea agregar al </a:t>
            </a:r>
            <a:r>
              <a:rPr lang="es-CL" sz="1800" dirty="0"/>
              <a:t>documento</a:t>
            </a:r>
            <a:endParaRPr lang="es-CL" sz="1800" u="sng" dirty="0"/>
          </a:p>
          <a:p>
            <a:r>
              <a:rPr lang="es-ES" sz="1800" dirty="0"/>
              <a:t>Presione el botón GUARDAR</a:t>
            </a:r>
          </a:p>
        </p:txBody>
      </p:sp>
      <p:sp>
        <p:nvSpPr>
          <p:cNvPr id="7" name="6 Marcador de número de diapositiva"/>
          <p:cNvSpPr>
            <a:spLocks noGrp="1"/>
          </p:cNvSpPr>
          <p:nvPr>
            <p:ph type="sldNum" sz="quarter" idx="12"/>
          </p:nvPr>
        </p:nvSpPr>
        <p:spPr/>
        <p:txBody>
          <a:bodyPr/>
          <a:lstStyle/>
          <a:p>
            <a:fld id="{B434BDC8-7EB5-41AC-8B03-9053BD2620C3}" type="slidenum">
              <a:rPr lang="es-CL" smtClean="0"/>
              <a:pPr/>
              <a:t>44</a:t>
            </a:fld>
            <a:endParaRPr lang="es-CL" dirty="0"/>
          </a:p>
        </p:txBody>
      </p:sp>
      <p:sp>
        <p:nvSpPr>
          <p:cNvPr id="4" name="3 Marcador de contenido"/>
          <p:cNvSpPr>
            <a:spLocks noGrp="1"/>
          </p:cNvSpPr>
          <p:nvPr>
            <p:ph sz="quarter" idx="14"/>
          </p:nvPr>
        </p:nvSpPr>
        <p:spPr>
          <a:xfrm>
            <a:off x="467544" y="899592"/>
            <a:ext cx="8219256" cy="729183"/>
          </a:xfrm>
        </p:spPr>
        <p:txBody>
          <a:bodyPr>
            <a:normAutofit/>
          </a:bodyPr>
          <a:lstStyle/>
          <a:p>
            <a:r>
              <a:rPr lang="es-ES" dirty="0"/>
              <a:t>Agregué un trabajador este mes, pero corresponde a la nómina del mes pasado y no se le piden liquidaciones de sueldo</a:t>
            </a:r>
          </a:p>
        </p:txBody>
      </p:sp>
      <p:sp>
        <p:nvSpPr>
          <p:cNvPr id="5" name="CuadroTexto 4"/>
          <p:cNvSpPr txBox="1"/>
          <p:nvPr/>
        </p:nvSpPr>
        <p:spPr>
          <a:xfrm>
            <a:off x="6758880" y="2504856"/>
            <a:ext cx="2133600" cy="3139321"/>
          </a:xfrm>
          <a:prstGeom prst="rect">
            <a:avLst/>
          </a:prstGeom>
          <a:noFill/>
        </p:spPr>
        <p:txBody>
          <a:bodyPr wrap="square" rtlCol="0">
            <a:spAutoFit/>
          </a:bodyPr>
          <a:lstStyle/>
          <a:p>
            <a:pPr algn="ctr"/>
            <a:r>
              <a:rPr lang="es-ES" b="1" u="sng" dirty="0">
                <a:solidFill>
                  <a:srgbClr val="FF0000"/>
                </a:solidFill>
              </a:rPr>
              <a:t>NOTA:</a:t>
            </a:r>
          </a:p>
          <a:p>
            <a:pPr algn="ctr"/>
            <a:r>
              <a:rPr lang="es-ES" dirty="0">
                <a:solidFill>
                  <a:schemeClr val="tx2">
                    <a:lumMod val="75000"/>
                  </a:schemeClr>
                </a:solidFill>
              </a:rPr>
              <a:t>También aplica si desea solicitar un documento que no se le ha pedidos a un trabajador, solo debe seleccionar le documento el cual desea asignar</a:t>
            </a:r>
          </a:p>
          <a:p>
            <a:endParaRPr lang="es-ES" b="1" u="sng" dirty="0">
              <a:solidFill>
                <a:srgbClr val="FF0000"/>
              </a:solidFill>
            </a:endParaRPr>
          </a:p>
          <a:p>
            <a:endParaRPr lang="es-ES" dirty="0"/>
          </a:p>
        </p:txBody>
      </p:sp>
    </p:spTree>
    <p:extLst>
      <p:ext uri="{BB962C8B-B14F-4D97-AF65-F5344CB8AC3E}">
        <p14:creationId xmlns:p14="http://schemas.microsoft.com/office/powerpoint/2010/main" val="1018418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779787" y="-32524"/>
            <a:ext cx="6120680" cy="857250"/>
          </a:xfrm>
        </p:spPr>
        <p:txBody>
          <a:bodyPr>
            <a:normAutofit/>
          </a:bodyPr>
          <a:lstStyle/>
          <a:p>
            <a:r>
              <a:rPr lang="es-ES" sz="2400" dirty="0"/>
              <a:t>Asignar un documento a un trabajador (5/6)</a:t>
            </a:r>
          </a:p>
        </p:txBody>
      </p:sp>
      <p:sp>
        <p:nvSpPr>
          <p:cNvPr id="3" name="2 Marcador de contenido"/>
          <p:cNvSpPr>
            <a:spLocks noGrp="1"/>
          </p:cNvSpPr>
          <p:nvPr>
            <p:ph idx="1"/>
          </p:nvPr>
        </p:nvSpPr>
        <p:spPr>
          <a:xfrm>
            <a:off x="457200" y="1700808"/>
            <a:ext cx="5266928" cy="4608512"/>
          </a:xfrm>
        </p:spPr>
        <p:txBody>
          <a:bodyPr>
            <a:normAutofit/>
          </a:bodyPr>
          <a:lstStyle/>
          <a:p>
            <a:pPr lvl="0"/>
            <a:r>
              <a:rPr lang="es-ES" sz="1800" dirty="0"/>
              <a:t>Vaya  a la pestaña  CLIENTES</a:t>
            </a:r>
          </a:p>
          <a:p>
            <a:pPr lvl="0"/>
            <a:r>
              <a:rPr lang="es-ES" sz="1800" dirty="0"/>
              <a:t>Haga clic en el RUT de la empresa cliente</a:t>
            </a:r>
          </a:p>
          <a:p>
            <a:r>
              <a:rPr lang="es-ES" sz="1800" dirty="0"/>
              <a:t>Presione el botón GESTIONAR Documentos</a:t>
            </a:r>
          </a:p>
          <a:p>
            <a:pPr lvl="0"/>
            <a:r>
              <a:rPr lang="es-ES" sz="1800" dirty="0"/>
              <a:t>Sitúese  en la sección INFORMACIÓN NO PERIODICA TRABAJADORES</a:t>
            </a:r>
          </a:p>
          <a:p>
            <a:pPr lvl="0"/>
            <a:r>
              <a:rPr lang="es-ES" sz="1800" dirty="0"/>
              <a:t>Seleccione la FINIQUITO DE TRABAJADOR </a:t>
            </a:r>
          </a:p>
          <a:p>
            <a:pPr lvl="0"/>
            <a:r>
              <a:rPr lang="es-ES" sz="1800" dirty="0"/>
              <a:t>Presione el botón AGREGAR TRABAJADORES</a:t>
            </a:r>
          </a:p>
          <a:p>
            <a:pPr lvl="0"/>
            <a:r>
              <a:rPr lang="es-ES" sz="1800" dirty="0"/>
              <a:t>Quite el ticket a la opción ACTIVOS</a:t>
            </a:r>
          </a:p>
          <a:p>
            <a:pPr lvl="0"/>
            <a:r>
              <a:rPr lang="es-ES" sz="1800" dirty="0"/>
              <a:t>Presione el botón FILTRAR</a:t>
            </a:r>
          </a:p>
          <a:p>
            <a:pPr lvl="0"/>
            <a:r>
              <a:rPr lang="es-ES" sz="1800" dirty="0"/>
              <a:t>Seleccione a los trabajadores que desea agregar al </a:t>
            </a:r>
            <a:r>
              <a:rPr lang="es-CL" sz="1800" dirty="0"/>
              <a:t>documento</a:t>
            </a:r>
            <a:endParaRPr lang="es-CL" sz="1800" u="sng" dirty="0"/>
          </a:p>
          <a:p>
            <a:r>
              <a:rPr lang="es-ES" sz="1800" dirty="0"/>
              <a:t>Presione el botón GUARDAR</a:t>
            </a:r>
          </a:p>
        </p:txBody>
      </p:sp>
      <p:sp>
        <p:nvSpPr>
          <p:cNvPr id="7" name="6 Marcador de número de diapositiva"/>
          <p:cNvSpPr>
            <a:spLocks noGrp="1"/>
          </p:cNvSpPr>
          <p:nvPr>
            <p:ph type="sldNum" sz="quarter" idx="12"/>
          </p:nvPr>
        </p:nvSpPr>
        <p:spPr/>
        <p:txBody>
          <a:bodyPr/>
          <a:lstStyle/>
          <a:p>
            <a:fld id="{B434BDC8-7EB5-41AC-8B03-9053BD2620C3}" type="slidenum">
              <a:rPr lang="es-CL" smtClean="0"/>
              <a:pPr/>
              <a:t>45</a:t>
            </a:fld>
            <a:endParaRPr lang="es-CL" dirty="0"/>
          </a:p>
        </p:txBody>
      </p:sp>
      <p:sp>
        <p:nvSpPr>
          <p:cNvPr id="4" name="3 Marcador de contenido"/>
          <p:cNvSpPr>
            <a:spLocks noGrp="1"/>
          </p:cNvSpPr>
          <p:nvPr>
            <p:ph sz="quarter" idx="14"/>
          </p:nvPr>
        </p:nvSpPr>
        <p:spPr>
          <a:xfrm>
            <a:off x="467544" y="899592"/>
            <a:ext cx="8219256" cy="729183"/>
          </a:xfrm>
        </p:spPr>
        <p:txBody>
          <a:bodyPr>
            <a:normAutofit/>
          </a:bodyPr>
          <a:lstStyle/>
          <a:p>
            <a:r>
              <a:rPr lang="es-ES" dirty="0"/>
              <a:t>Trabajador dado de baja y no se le pide el Finiquito</a:t>
            </a:r>
          </a:p>
        </p:txBody>
      </p:sp>
    </p:spTree>
    <p:extLst>
      <p:ext uri="{BB962C8B-B14F-4D97-AF65-F5344CB8AC3E}">
        <p14:creationId xmlns:p14="http://schemas.microsoft.com/office/powerpoint/2010/main" val="404753653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Grp="1"/>
          </p:cNvSpPr>
          <p:nvPr>
            <p:ph type="title"/>
          </p:nvPr>
        </p:nvSpPr>
        <p:spPr>
          <a:xfrm>
            <a:off x="2843808" y="-521"/>
            <a:ext cx="6120680" cy="828080"/>
          </a:xfrm>
        </p:spPr>
        <p:txBody>
          <a:bodyPr>
            <a:normAutofit/>
          </a:bodyPr>
          <a:lstStyle/>
          <a:p>
            <a:r>
              <a:rPr lang="es-ES" sz="2400" dirty="0"/>
              <a:t>Actualización desfasada de nómina (6/6)</a:t>
            </a:r>
          </a:p>
        </p:txBody>
      </p:sp>
      <p:sp>
        <p:nvSpPr>
          <p:cNvPr id="3" name="2 Marcador de contenido"/>
          <p:cNvSpPr>
            <a:spLocks noGrp="1"/>
          </p:cNvSpPr>
          <p:nvPr>
            <p:ph idx="1"/>
          </p:nvPr>
        </p:nvSpPr>
        <p:spPr>
          <a:xfrm>
            <a:off x="457200" y="1700808"/>
            <a:ext cx="4330824" cy="4608512"/>
          </a:xfrm>
        </p:spPr>
        <p:txBody>
          <a:bodyPr>
            <a:normAutofit/>
          </a:bodyPr>
          <a:lstStyle/>
          <a:p>
            <a:pPr marL="0" lvl="0" indent="0">
              <a:buNone/>
            </a:pPr>
            <a:r>
              <a:rPr lang="es-ES" sz="1800" dirty="0"/>
              <a:t>Llamar al encargado de Pronexo de la empresa mandante, e indicar a quien debe descartar el o los Documentos que no se cargarán, por actualizar la nómina desfasada</a:t>
            </a:r>
          </a:p>
        </p:txBody>
      </p:sp>
      <p:sp>
        <p:nvSpPr>
          <p:cNvPr id="7" name="6 Marcador de número de diapositiva"/>
          <p:cNvSpPr>
            <a:spLocks noGrp="1"/>
          </p:cNvSpPr>
          <p:nvPr>
            <p:ph type="sldNum" sz="quarter" idx="12"/>
          </p:nvPr>
        </p:nvSpPr>
        <p:spPr/>
        <p:txBody>
          <a:bodyPr/>
          <a:lstStyle/>
          <a:p>
            <a:fld id="{B434BDC8-7EB5-41AC-8B03-9053BD2620C3}" type="slidenum">
              <a:rPr lang="es-CL" smtClean="0"/>
              <a:pPr/>
              <a:t>46</a:t>
            </a:fld>
            <a:endParaRPr lang="es-CL" dirty="0"/>
          </a:p>
        </p:txBody>
      </p:sp>
      <p:sp>
        <p:nvSpPr>
          <p:cNvPr id="4" name="3 Marcador de contenido"/>
          <p:cNvSpPr>
            <a:spLocks noGrp="1"/>
          </p:cNvSpPr>
          <p:nvPr>
            <p:ph sz="quarter" idx="14"/>
          </p:nvPr>
        </p:nvSpPr>
        <p:spPr>
          <a:xfrm>
            <a:off x="467544" y="899592"/>
            <a:ext cx="8219256" cy="729183"/>
          </a:xfrm>
        </p:spPr>
        <p:txBody>
          <a:bodyPr>
            <a:normAutofit fontScale="85000" lnSpcReduction="10000"/>
          </a:bodyPr>
          <a:lstStyle/>
          <a:p>
            <a:r>
              <a:rPr lang="es-ES" dirty="0"/>
              <a:t>Di de baja a un trabajador este mes, siendo que este dejó de prestar servicios para la empresa hace uno o más meses y aun se le piden los documentos mensuales</a:t>
            </a:r>
          </a:p>
        </p:txBody>
      </p:sp>
    </p:spTree>
    <p:extLst>
      <p:ext uri="{BB962C8B-B14F-4D97-AF65-F5344CB8AC3E}">
        <p14:creationId xmlns:p14="http://schemas.microsoft.com/office/powerpoint/2010/main" val="25991785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12 Título"/>
          <p:cNvSpPr>
            <a:spLocks noGrp="1"/>
          </p:cNvSpPr>
          <p:nvPr>
            <p:ph type="title"/>
          </p:nvPr>
        </p:nvSpPr>
        <p:spPr/>
        <p:txBody>
          <a:bodyPr/>
          <a:lstStyle/>
          <a:p>
            <a:r>
              <a:rPr lang="es-CL" dirty="0"/>
              <a:t>Información de contacto</a:t>
            </a:r>
          </a:p>
        </p:txBody>
      </p:sp>
      <p:sp>
        <p:nvSpPr>
          <p:cNvPr id="5" name="2 Marcador de número de diapositiva"/>
          <p:cNvSpPr>
            <a:spLocks noGrp="1"/>
          </p:cNvSpPr>
          <p:nvPr>
            <p:ph type="sldNum" sz="quarter" idx="12"/>
          </p:nvPr>
        </p:nvSpPr>
        <p:spPr>
          <a:xfrm>
            <a:off x="6553200" y="6520259"/>
            <a:ext cx="2133600" cy="365125"/>
          </a:xfrm>
        </p:spPr>
        <p:txBody>
          <a:bodyPr/>
          <a:lstStyle/>
          <a:p>
            <a:fld id="{B434BDC8-7EB5-41AC-8B03-9053BD2620C3}" type="slidenum">
              <a:rPr lang="es-CL" smtClean="0"/>
              <a:pPr/>
              <a:t>47</a:t>
            </a:fld>
            <a:endParaRPr lang="es-CL" dirty="0"/>
          </a:p>
        </p:txBody>
      </p:sp>
      <p:pic>
        <p:nvPicPr>
          <p:cNvPr id="8" name="7 Imagen" descr="contacto.jpg"/>
          <p:cNvPicPr>
            <a:picLocks noChangeAspect="1"/>
          </p:cNvPicPr>
          <p:nvPr/>
        </p:nvPicPr>
        <p:blipFill>
          <a:blip r:embed="rId3" cstate="print"/>
          <a:stretch>
            <a:fillRect/>
          </a:stretch>
        </p:blipFill>
        <p:spPr>
          <a:xfrm>
            <a:off x="6804248" y="3429000"/>
            <a:ext cx="2121793" cy="2817875"/>
          </a:xfrm>
          <a:prstGeom prst="rect">
            <a:avLst/>
          </a:prstGeom>
        </p:spPr>
      </p:pic>
      <p:graphicFrame>
        <p:nvGraphicFramePr>
          <p:cNvPr id="9" name="8 Tabla"/>
          <p:cNvGraphicFramePr>
            <a:graphicFrameLocks noGrp="1"/>
          </p:cNvGraphicFramePr>
          <p:nvPr>
            <p:extLst>
              <p:ext uri="{D42A27DB-BD31-4B8C-83A1-F6EECF244321}">
                <p14:modId xmlns:p14="http://schemas.microsoft.com/office/powerpoint/2010/main" val="2752720729"/>
              </p:ext>
            </p:extLst>
          </p:nvPr>
        </p:nvGraphicFramePr>
        <p:xfrm>
          <a:off x="899592" y="1719064"/>
          <a:ext cx="6624786" cy="1981200"/>
        </p:xfrm>
        <a:graphic>
          <a:graphicData uri="http://schemas.openxmlformats.org/drawingml/2006/table">
            <a:tbl>
              <a:tblPr firstRow="1" bandRow="1">
                <a:tableStyleId>{5C22544A-7EE6-4342-B048-85BDC9FD1C3A}</a:tableStyleId>
              </a:tblPr>
              <a:tblGrid>
                <a:gridCol w="2016224">
                  <a:extLst>
                    <a:ext uri="{9D8B030D-6E8A-4147-A177-3AD203B41FA5}">
                      <a16:colId xmlns:a16="http://schemas.microsoft.com/office/drawing/2014/main" val="20000"/>
                    </a:ext>
                  </a:extLst>
                </a:gridCol>
                <a:gridCol w="4608562">
                  <a:extLst>
                    <a:ext uri="{9D8B030D-6E8A-4147-A177-3AD203B41FA5}">
                      <a16:colId xmlns:a16="http://schemas.microsoft.com/office/drawing/2014/main" val="20001"/>
                    </a:ext>
                  </a:extLst>
                </a:gridCol>
              </a:tblGrid>
              <a:tr h="370840">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CL" sz="2000" b="0" i="0" u="none" strike="noStrike" kern="1200" cap="none" spc="0" normalizeH="0" baseline="0" noProof="0" dirty="0">
                          <a:ln>
                            <a:noFill/>
                          </a:ln>
                          <a:solidFill>
                            <a:srgbClr val="17375E"/>
                          </a:solidFill>
                          <a:effectLst/>
                          <a:uLnTx/>
                          <a:uFillTx/>
                          <a:latin typeface="Perpetua" pitchFamily="18" charset="0"/>
                          <a:ea typeface="+mn-ea"/>
                          <a:cs typeface="+mn-cs"/>
                        </a:rPr>
                        <a:t>Contacto</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2000" b="0" baseline="0" dirty="0">
                          <a:solidFill>
                            <a:srgbClr val="17375E"/>
                          </a:solidFill>
                          <a:latin typeface="Perpetua" pitchFamily="18" charset="0"/>
                        </a:rPr>
                        <a:t>Servicio al Cliente </a:t>
                      </a:r>
                      <a:endParaRPr lang="es-CL" sz="2000" b="0" dirty="0">
                        <a:solidFill>
                          <a:srgbClr val="17375E"/>
                        </a:solidFill>
                        <a:latin typeface="Perpetua" pitchFamily="18" charset="0"/>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0"/>
                  </a:ext>
                </a:extLst>
              </a:tr>
              <a:tr h="370840">
                <a:tc>
                  <a: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s-ES" sz="2000" b="0" i="0" u="none" strike="noStrike" kern="1200" cap="none" spc="0" normalizeH="0" baseline="0" noProof="0" dirty="0">
                          <a:ln>
                            <a:noFill/>
                          </a:ln>
                          <a:solidFill>
                            <a:srgbClr val="17375E"/>
                          </a:solidFill>
                          <a:effectLst/>
                          <a:uLnTx/>
                          <a:uFillTx/>
                          <a:latin typeface="Perpetua" pitchFamily="18" charset="0"/>
                          <a:ea typeface="+mn-ea"/>
                          <a:cs typeface="+mn-cs"/>
                        </a:rPr>
                        <a:t>Teléfono:</a:t>
                      </a:r>
                      <a:endParaRPr kumimoji="0" lang="es-CL" sz="2000" b="0" i="0" u="none" strike="noStrike" kern="1200" cap="none" spc="0" normalizeH="0" baseline="0" noProof="0" dirty="0">
                        <a:ln>
                          <a:noFill/>
                        </a:ln>
                        <a:solidFill>
                          <a:srgbClr val="17375E"/>
                        </a:solidFill>
                        <a:effectLst/>
                        <a:uLnTx/>
                        <a:uFillTx/>
                        <a:latin typeface="Perpetua" pitchFamily="18" charset="0"/>
                        <a:ea typeface="+mn-ea"/>
                        <a:cs typeface="+mn-cs"/>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CL" sz="2000" b="0" dirty="0">
                          <a:solidFill>
                            <a:srgbClr val="17375E"/>
                          </a:solidFill>
                          <a:latin typeface="Perpetua" pitchFamily="18" charset="0"/>
                        </a:rPr>
                        <a:t>Mesa central: (+562) 2864-5508</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CL" sz="2000" b="0" i="0" u="none" strike="noStrike" kern="1200" cap="none" spc="0" normalizeH="0" baseline="0" noProof="0" dirty="0">
                          <a:ln>
                            <a:noFill/>
                          </a:ln>
                          <a:solidFill>
                            <a:srgbClr val="17375E"/>
                          </a:solidFill>
                          <a:effectLst/>
                          <a:uLnTx/>
                          <a:uFillTx/>
                          <a:latin typeface="Perpetua" pitchFamily="18" charset="0"/>
                          <a:ea typeface="+mn-ea"/>
                          <a:cs typeface="+mn-cs"/>
                        </a:rPr>
                        <a:t>Correo electrónico:</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r>
                        <a:rPr lang="es-CL" sz="2000" dirty="0">
                          <a:solidFill>
                            <a:srgbClr val="17375E"/>
                          </a:solidFill>
                          <a:latin typeface="Perpetua" pitchFamily="18" charset="0"/>
                          <a:hlinkClick r:id="rId4"/>
                        </a:rPr>
                        <a:t>atencionclientes@pronexo.cl</a:t>
                      </a:r>
                      <a:endParaRPr lang="es-CL" sz="2000" dirty="0">
                        <a:solidFill>
                          <a:srgbClr val="17375E"/>
                        </a:solidFill>
                        <a:latin typeface="Perpetua" pitchFamily="18" charset="0"/>
                      </a:endParaRP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2"/>
                  </a:ext>
                </a:extLst>
              </a:tr>
              <a:tr h="122416">
                <a:tc>
                  <a:txBody>
                    <a:bodyPr/>
                    <a:lstStyle/>
                    <a:p>
                      <a:r>
                        <a:rPr lang="es-CL" sz="2000" b="0" dirty="0">
                          <a:solidFill>
                            <a:srgbClr val="17375E"/>
                          </a:solidFill>
                          <a:latin typeface="Perpetua" pitchFamily="18" charset="0"/>
                        </a:rPr>
                        <a:t>Sitio Web:</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r>
                        <a:rPr lang="es-CL" sz="2000" dirty="0">
                          <a:solidFill>
                            <a:srgbClr val="17375E"/>
                          </a:solidFill>
                          <a:latin typeface="Perpetua" pitchFamily="18" charset="0"/>
                        </a:rPr>
                        <a:t>www.pronexo.cl</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3"/>
                  </a:ext>
                </a:extLst>
              </a:tr>
              <a:tr h="370840">
                <a:tc>
                  <a:txBody>
                    <a:bodyPr/>
                    <a:lstStyle/>
                    <a:p>
                      <a:r>
                        <a:rPr lang="es-CL" sz="2000" b="0" dirty="0">
                          <a:solidFill>
                            <a:srgbClr val="17375E"/>
                          </a:solidFill>
                          <a:latin typeface="Perpetua" pitchFamily="18" charset="0"/>
                        </a:rPr>
                        <a:t>Dirección:</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tc>
                  <a:txBody>
                    <a:bodyPr/>
                    <a:lstStyle/>
                    <a:p>
                      <a:r>
                        <a:rPr lang="es-CL" sz="1800" dirty="0">
                          <a:solidFill>
                            <a:srgbClr val="17375E"/>
                          </a:solidFill>
                          <a:latin typeface="Perpetua" pitchFamily="18" charset="0"/>
                        </a:rPr>
                        <a:t>Magnere 1540</a:t>
                      </a:r>
                      <a:r>
                        <a:rPr lang="es-CL" sz="1800" baseline="0" dirty="0">
                          <a:solidFill>
                            <a:srgbClr val="17375E"/>
                          </a:solidFill>
                          <a:latin typeface="Perpetua" pitchFamily="18" charset="0"/>
                        </a:rPr>
                        <a:t>, Oficina 204</a:t>
                      </a:r>
                      <a:r>
                        <a:rPr lang="es-CL" sz="1800" dirty="0">
                          <a:solidFill>
                            <a:srgbClr val="17375E"/>
                          </a:solidFill>
                          <a:latin typeface="Perpetua" pitchFamily="18" charset="0"/>
                        </a:rPr>
                        <a:t>, Providencia, Santiago</a:t>
                      </a:r>
                    </a:p>
                  </a:txBody>
                  <a:tcPr anchor="ctr">
                    <a:lnL w="3175" cap="flat" cmpd="sng" algn="ctr">
                      <a:solidFill>
                        <a:schemeClr val="bg1">
                          <a:lumMod val="85000"/>
                        </a:schemeClr>
                      </a:solidFill>
                      <a:prstDash val="solid"/>
                      <a:round/>
                      <a:headEnd type="none" w="med" len="med"/>
                      <a:tailEnd type="none" w="med" len="med"/>
                    </a:lnL>
                    <a:lnR w="3175" cap="flat" cmpd="sng" algn="ctr">
                      <a:solidFill>
                        <a:schemeClr val="bg1">
                          <a:lumMod val="85000"/>
                        </a:schemeClr>
                      </a:solidFill>
                      <a:prstDash val="solid"/>
                      <a:round/>
                      <a:headEnd type="none" w="med" len="med"/>
                      <a:tailEnd type="none" w="med" len="med"/>
                    </a:lnR>
                    <a:lnT w="3175" cap="flat" cmpd="sng" algn="ctr">
                      <a:solidFill>
                        <a:schemeClr val="bg1">
                          <a:lumMod val="85000"/>
                        </a:schemeClr>
                      </a:solidFill>
                      <a:prstDash val="solid"/>
                      <a:round/>
                      <a:headEnd type="none" w="med" len="med"/>
                      <a:tailEnd type="none" w="med" len="med"/>
                    </a:lnT>
                    <a:lnB w="3175" cap="flat" cmpd="sng" algn="ctr">
                      <a:solidFill>
                        <a:schemeClr val="bg1">
                          <a:lumMod val="85000"/>
                        </a:schemeClr>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601253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a:t>Principales clientes actuales (3/3)</a:t>
            </a:r>
            <a:endParaRPr lang="es-CL" dirty="0"/>
          </a:p>
        </p:txBody>
      </p:sp>
      <p:sp>
        <p:nvSpPr>
          <p:cNvPr id="3" name="2 Marcador de número de diapositiva"/>
          <p:cNvSpPr>
            <a:spLocks noGrp="1"/>
          </p:cNvSpPr>
          <p:nvPr>
            <p:ph type="sldNum" sz="quarter" idx="12"/>
          </p:nvPr>
        </p:nvSpPr>
        <p:spPr/>
        <p:txBody>
          <a:bodyPr/>
          <a:lstStyle/>
          <a:p>
            <a:fld id="{B434BDC8-7EB5-41AC-8B03-9053BD2620C3}" type="slidenum">
              <a:rPr lang="es-CL" smtClean="0"/>
              <a:pPr/>
              <a:t>5</a:t>
            </a:fld>
            <a:endParaRPr lang="es-CL" dirty="0"/>
          </a:p>
        </p:txBody>
      </p:sp>
      <p:sp>
        <p:nvSpPr>
          <p:cNvPr id="8" name="Marcador de contenido 7"/>
          <p:cNvSpPr>
            <a:spLocks noGrp="1"/>
          </p:cNvSpPr>
          <p:nvPr>
            <p:ph idx="4294967295"/>
          </p:nvPr>
        </p:nvSpPr>
        <p:spPr>
          <a:xfrm>
            <a:off x="914426" y="4886102"/>
            <a:ext cx="8067675" cy="1246188"/>
          </a:xfrm>
        </p:spPr>
        <p:txBody>
          <a:bodyPr wrap="square">
            <a:spAutoFit/>
          </a:bodyPr>
          <a:lstStyle/>
          <a:p>
            <a:pPr>
              <a:spcBef>
                <a:spcPts val="0"/>
              </a:spcBef>
              <a:spcAft>
                <a:spcPts val="600"/>
              </a:spcAft>
            </a:pPr>
            <a:r>
              <a:rPr lang="es-CL" sz="1400" dirty="0">
                <a:solidFill>
                  <a:srgbClr val="17375E"/>
                </a:solidFill>
              </a:rPr>
              <a:t>Más de </a:t>
            </a:r>
            <a:r>
              <a:rPr lang="es-CL" sz="1400" b="1" u="sng" dirty="0">
                <a:solidFill>
                  <a:srgbClr val="17375E"/>
                </a:solidFill>
              </a:rPr>
              <a:t>900</a:t>
            </a:r>
            <a:r>
              <a:rPr lang="es-CL" sz="1400" u="sng" dirty="0">
                <a:solidFill>
                  <a:srgbClr val="17375E"/>
                </a:solidFill>
              </a:rPr>
              <a:t> empresas contratistas </a:t>
            </a:r>
            <a:r>
              <a:rPr lang="es-CL" sz="1400" dirty="0">
                <a:solidFill>
                  <a:srgbClr val="17375E"/>
                </a:solidFill>
              </a:rPr>
              <a:t>que prestan servicio </a:t>
            </a:r>
            <a:r>
              <a:rPr lang="es-CL" sz="1800" dirty="0">
                <a:solidFill>
                  <a:srgbClr val="17375E"/>
                </a:solidFill>
              </a:rPr>
              <a:t>en el rubro conocen y usan </a:t>
            </a:r>
            <a:r>
              <a:rPr lang="es-CL" sz="1400" dirty="0">
                <a:solidFill>
                  <a:srgbClr val="17375E"/>
                </a:solidFill>
              </a:rPr>
              <a:t>el sistema</a:t>
            </a:r>
          </a:p>
          <a:p>
            <a:pPr>
              <a:spcBef>
                <a:spcPts val="600"/>
              </a:spcBef>
              <a:spcAft>
                <a:spcPts val="600"/>
              </a:spcAft>
            </a:pPr>
            <a:r>
              <a:rPr lang="es-CL" sz="1400" dirty="0">
                <a:solidFill>
                  <a:srgbClr val="17375E"/>
                </a:solidFill>
              </a:rPr>
              <a:t>En Pronexo se gestiona la información de </a:t>
            </a:r>
            <a:r>
              <a:rPr lang="es-CL" sz="1400" u="sng" dirty="0">
                <a:solidFill>
                  <a:srgbClr val="17375E"/>
                </a:solidFill>
              </a:rPr>
              <a:t>más de </a:t>
            </a:r>
            <a:r>
              <a:rPr lang="es-CL" sz="1400" b="1" u="sng" dirty="0">
                <a:solidFill>
                  <a:srgbClr val="17375E"/>
                </a:solidFill>
              </a:rPr>
              <a:t>20.000</a:t>
            </a:r>
            <a:r>
              <a:rPr lang="es-CL" sz="1400" u="sng" dirty="0">
                <a:solidFill>
                  <a:srgbClr val="17375E"/>
                </a:solidFill>
              </a:rPr>
              <a:t> trabajadores </a:t>
            </a:r>
            <a:r>
              <a:rPr lang="es-CL" sz="1400" dirty="0">
                <a:solidFill>
                  <a:srgbClr val="17375E"/>
                </a:solidFill>
              </a:rPr>
              <a:t>del rubro.</a:t>
            </a:r>
          </a:p>
          <a:p>
            <a:pPr>
              <a:spcBef>
                <a:spcPts val="0"/>
              </a:spcBef>
              <a:spcAft>
                <a:spcPts val="600"/>
              </a:spcAft>
            </a:pPr>
            <a:r>
              <a:rPr lang="es-CL" sz="1400" dirty="0">
                <a:solidFill>
                  <a:srgbClr val="17375E"/>
                </a:solidFill>
              </a:rPr>
              <a:t>Nuestros Ejecutivos de Servicio al Cliente conocen las características de este sector y disponen de una </a:t>
            </a:r>
            <a:r>
              <a:rPr lang="es-CL" sz="1400" b="1" dirty="0">
                <a:solidFill>
                  <a:srgbClr val="17375E"/>
                </a:solidFill>
              </a:rPr>
              <a:t>metodología probada </a:t>
            </a:r>
            <a:r>
              <a:rPr lang="es-CL" sz="1400" dirty="0">
                <a:solidFill>
                  <a:srgbClr val="17375E"/>
                </a:solidFill>
              </a:rPr>
              <a:t>que reúne las mejores prácticas para una implementación rápida y eficaz.</a:t>
            </a:r>
          </a:p>
        </p:txBody>
      </p:sp>
      <p:grpSp>
        <p:nvGrpSpPr>
          <p:cNvPr id="25" name="73 Grupo">
            <a:extLst>
              <a:ext uri="{FF2B5EF4-FFF2-40B4-BE49-F238E27FC236}">
                <a16:creationId xmlns:a16="http://schemas.microsoft.com/office/drawing/2014/main" id="{D30213C7-852C-40BB-AF8A-5226938CA115}"/>
              </a:ext>
            </a:extLst>
          </p:cNvPr>
          <p:cNvGrpSpPr/>
          <p:nvPr/>
        </p:nvGrpSpPr>
        <p:grpSpPr>
          <a:xfrm>
            <a:off x="4571619" y="3091095"/>
            <a:ext cx="1112400" cy="745205"/>
            <a:chOff x="323582" y="3501076"/>
            <a:chExt cx="1944000" cy="1152000"/>
          </a:xfrm>
        </p:grpSpPr>
        <p:pic>
          <p:nvPicPr>
            <p:cNvPr id="35" name="Picture 10">
              <a:extLst>
                <a:ext uri="{FF2B5EF4-FFF2-40B4-BE49-F238E27FC236}">
                  <a16:creationId xmlns:a16="http://schemas.microsoft.com/office/drawing/2014/main" id="{E7269799-BE07-4346-A378-F8AD3479845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31610" y="3817500"/>
              <a:ext cx="1824466" cy="529360"/>
            </a:xfrm>
            <a:prstGeom prst="rect">
              <a:avLst/>
            </a:prstGeom>
            <a:noFill/>
          </p:spPr>
        </p:pic>
        <p:sp>
          <p:nvSpPr>
            <p:cNvPr id="36" name="126 Rectángulo redondeado">
              <a:extLst>
                <a:ext uri="{FF2B5EF4-FFF2-40B4-BE49-F238E27FC236}">
                  <a16:creationId xmlns:a16="http://schemas.microsoft.com/office/drawing/2014/main" id="{D0BC380C-574E-4324-A426-31BBBA0E6A7E}"/>
                </a:ext>
              </a:extLst>
            </p:cNvPr>
            <p:cNvSpPr/>
            <p:nvPr/>
          </p:nvSpPr>
          <p:spPr>
            <a:xfrm>
              <a:off x="323582" y="3501076"/>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700" dirty="0" err="1">
                  <a:solidFill>
                    <a:schemeClr val="tx1"/>
                  </a:solidFill>
                </a:rPr>
                <a:t>Invermar</a:t>
              </a:r>
              <a:r>
                <a:rPr lang="es-CL" sz="700" dirty="0">
                  <a:solidFill>
                    <a:schemeClr val="tx1"/>
                  </a:solidFill>
                </a:rPr>
                <a:t> S.A.</a:t>
              </a:r>
            </a:p>
          </p:txBody>
        </p:sp>
      </p:grpSp>
      <p:grpSp>
        <p:nvGrpSpPr>
          <p:cNvPr id="37" name="55 Grupo">
            <a:extLst>
              <a:ext uri="{FF2B5EF4-FFF2-40B4-BE49-F238E27FC236}">
                <a16:creationId xmlns:a16="http://schemas.microsoft.com/office/drawing/2014/main" id="{C380144C-316B-4212-A80A-DAF1AF03C3D7}"/>
              </a:ext>
            </a:extLst>
          </p:cNvPr>
          <p:cNvGrpSpPr/>
          <p:nvPr/>
        </p:nvGrpSpPr>
        <p:grpSpPr>
          <a:xfrm>
            <a:off x="870016" y="1348804"/>
            <a:ext cx="1112400" cy="745200"/>
            <a:chOff x="2507833" y="728700"/>
            <a:chExt cx="1924156" cy="1152000"/>
          </a:xfrm>
        </p:grpSpPr>
        <p:pic>
          <p:nvPicPr>
            <p:cNvPr id="38" name="Imagen 4">
              <a:extLst>
                <a:ext uri="{FF2B5EF4-FFF2-40B4-BE49-F238E27FC236}">
                  <a16:creationId xmlns:a16="http://schemas.microsoft.com/office/drawing/2014/main" id="{152EBB85-FF53-43AB-AA52-2C9FB9FC95D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2702006" y="893998"/>
              <a:ext cx="1622843" cy="665366"/>
            </a:xfrm>
            <a:prstGeom prst="rect">
              <a:avLst/>
            </a:prstGeom>
            <a:noFill/>
          </p:spPr>
        </p:pic>
        <p:sp>
          <p:nvSpPr>
            <p:cNvPr id="39" name="113 Rectángulo redondeado">
              <a:extLst>
                <a:ext uri="{FF2B5EF4-FFF2-40B4-BE49-F238E27FC236}">
                  <a16:creationId xmlns:a16="http://schemas.microsoft.com/office/drawing/2014/main" id="{94D9826A-2545-4105-A129-60354B333C30}"/>
                </a:ext>
              </a:extLst>
            </p:cNvPr>
            <p:cNvSpPr/>
            <p:nvPr/>
          </p:nvSpPr>
          <p:spPr>
            <a:xfrm>
              <a:off x="2507833" y="728700"/>
              <a:ext cx="1924156"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700" dirty="0">
                  <a:solidFill>
                    <a:schemeClr val="tx1"/>
                  </a:solidFill>
                </a:rPr>
                <a:t>AquaChile S.A.</a:t>
              </a:r>
            </a:p>
          </p:txBody>
        </p:sp>
      </p:grpSp>
      <p:grpSp>
        <p:nvGrpSpPr>
          <p:cNvPr id="40" name="52 Grupo">
            <a:extLst>
              <a:ext uri="{FF2B5EF4-FFF2-40B4-BE49-F238E27FC236}">
                <a16:creationId xmlns:a16="http://schemas.microsoft.com/office/drawing/2014/main" id="{E4B24838-F8E9-41FC-A64C-1ADF1394408E}"/>
              </a:ext>
            </a:extLst>
          </p:cNvPr>
          <p:cNvGrpSpPr/>
          <p:nvPr/>
        </p:nvGrpSpPr>
        <p:grpSpPr>
          <a:xfrm>
            <a:off x="7041579" y="3927667"/>
            <a:ext cx="1110492" cy="745357"/>
            <a:chOff x="323582" y="728828"/>
            <a:chExt cx="1944000" cy="1152000"/>
          </a:xfrm>
        </p:grpSpPr>
        <p:pic>
          <p:nvPicPr>
            <p:cNvPr id="41" name="Imagen 3">
              <a:extLst>
                <a:ext uri="{FF2B5EF4-FFF2-40B4-BE49-F238E27FC236}">
                  <a16:creationId xmlns:a16="http://schemas.microsoft.com/office/drawing/2014/main" id="{267EEC32-1ED3-422A-887B-AA83EBB2F3B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37789" y="1035401"/>
              <a:ext cx="1890621" cy="574209"/>
            </a:xfrm>
            <a:prstGeom prst="roundRect">
              <a:avLst/>
            </a:prstGeom>
            <a:noFill/>
          </p:spPr>
        </p:pic>
        <p:sp>
          <p:nvSpPr>
            <p:cNvPr id="42" name="54 Rectángulo redondeado">
              <a:extLst>
                <a:ext uri="{FF2B5EF4-FFF2-40B4-BE49-F238E27FC236}">
                  <a16:creationId xmlns:a16="http://schemas.microsoft.com/office/drawing/2014/main" id="{8947AA8E-F115-490B-A5CC-3D6840A8E619}"/>
                </a:ext>
              </a:extLst>
            </p:cNvPr>
            <p:cNvSpPr/>
            <p:nvPr/>
          </p:nvSpPr>
          <p:spPr>
            <a:xfrm>
              <a:off x="323582" y="728828"/>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700" dirty="0">
                  <a:solidFill>
                    <a:schemeClr val="tx1"/>
                  </a:solidFill>
                </a:rPr>
                <a:t>Ventisqueros S.A.</a:t>
              </a:r>
            </a:p>
          </p:txBody>
        </p:sp>
      </p:grpSp>
      <p:grpSp>
        <p:nvGrpSpPr>
          <p:cNvPr id="43" name="52 Grupo">
            <a:extLst>
              <a:ext uri="{FF2B5EF4-FFF2-40B4-BE49-F238E27FC236}">
                <a16:creationId xmlns:a16="http://schemas.microsoft.com/office/drawing/2014/main" id="{EA2D02FE-65C1-4E83-8065-3B1EC700D696}"/>
              </a:ext>
            </a:extLst>
          </p:cNvPr>
          <p:cNvGrpSpPr/>
          <p:nvPr/>
        </p:nvGrpSpPr>
        <p:grpSpPr>
          <a:xfrm>
            <a:off x="870970" y="3927667"/>
            <a:ext cx="1110492" cy="745357"/>
            <a:chOff x="323582" y="728828"/>
            <a:chExt cx="1944000" cy="1152000"/>
          </a:xfrm>
        </p:grpSpPr>
        <p:pic>
          <p:nvPicPr>
            <p:cNvPr id="44" name="Imagen 3">
              <a:extLst>
                <a:ext uri="{FF2B5EF4-FFF2-40B4-BE49-F238E27FC236}">
                  <a16:creationId xmlns:a16="http://schemas.microsoft.com/office/drawing/2014/main" id="{6EA24BBF-9A58-481B-867C-700B73ED225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421353" y="1005338"/>
              <a:ext cx="1788530" cy="517937"/>
            </a:xfrm>
            <a:prstGeom prst="roundRect">
              <a:avLst/>
            </a:prstGeom>
            <a:noFill/>
          </p:spPr>
        </p:pic>
        <p:sp>
          <p:nvSpPr>
            <p:cNvPr id="45" name="54 Rectángulo redondeado">
              <a:extLst>
                <a:ext uri="{FF2B5EF4-FFF2-40B4-BE49-F238E27FC236}">
                  <a16:creationId xmlns:a16="http://schemas.microsoft.com/office/drawing/2014/main" id="{E71E753C-7E6F-445A-BB84-FCD00CC16284}"/>
                </a:ext>
              </a:extLst>
            </p:cNvPr>
            <p:cNvSpPr/>
            <p:nvPr/>
          </p:nvSpPr>
          <p:spPr>
            <a:xfrm>
              <a:off x="323582" y="728828"/>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700" dirty="0">
                  <a:solidFill>
                    <a:schemeClr val="tx1"/>
                  </a:solidFill>
                </a:rPr>
                <a:t>Salmones Austral S.A.</a:t>
              </a:r>
            </a:p>
          </p:txBody>
        </p:sp>
      </p:grpSp>
      <p:grpSp>
        <p:nvGrpSpPr>
          <p:cNvPr id="46" name="51 Grupo">
            <a:extLst>
              <a:ext uri="{FF2B5EF4-FFF2-40B4-BE49-F238E27FC236}">
                <a16:creationId xmlns:a16="http://schemas.microsoft.com/office/drawing/2014/main" id="{98D25757-CB56-4DF6-8946-BA7516BF41EE}"/>
              </a:ext>
            </a:extLst>
          </p:cNvPr>
          <p:cNvGrpSpPr/>
          <p:nvPr/>
        </p:nvGrpSpPr>
        <p:grpSpPr>
          <a:xfrm>
            <a:off x="7040625" y="1348804"/>
            <a:ext cx="1112400" cy="745200"/>
            <a:chOff x="4656081" y="3501076"/>
            <a:chExt cx="1944000" cy="1152000"/>
          </a:xfrm>
        </p:grpSpPr>
        <p:pic>
          <p:nvPicPr>
            <p:cNvPr id="47" name="Imagen 46">
              <a:extLst>
                <a:ext uri="{FF2B5EF4-FFF2-40B4-BE49-F238E27FC236}">
                  <a16:creationId xmlns:a16="http://schemas.microsoft.com/office/drawing/2014/main" id="{02AACA58-617F-4786-8C62-D63F0084A6BA}"/>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732452" y="3908634"/>
              <a:ext cx="1761553" cy="311652"/>
            </a:xfrm>
            <a:prstGeom prst="rect">
              <a:avLst/>
            </a:prstGeom>
            <a:noFill/>
          </p:spPr>
        </p:pic>
        <p:sp>
          <p:nvSpPr>
            <p:cNvPr id="48" name="40 Rectángulo redondeado">
              <a:extLst>
                <a:ext uri="{FF2B5EF4-FFF2-40B4-BE49-F238E27FC236}">
                  <a16:creationId xmlns:a16="http://schemas.microsoft.com/office/drawing/2014/main" id="{69A1F4EE-5E2C-45D1-9558-B47BF8513640}"/>
                </a:ext>
              </a:extLst>
            </p:cNvPr>
            <p:cNvSpPr/>
            <p:nvPr/>
          </p:nvSpPr>
          <p:spPr>
            <a:xfrm>
              <a:off x="4656081" y="3501076"/>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ES" sz="700" dirty="0" err="1">
                  <a:solidFill>
                    <a:schemeClr val="tx1"/>
                  </a:solidFill>
                </a:rPr>
                <a:t>CERMAQ</a:t>
              </a:r>
              <a:r>
                <a:rPr lang="es-ES" sz="700" dirty="0">
                  <a:solidFill>
                    <a:schemeClr val="tx1"/>
                  </a:solidFill>
                </a:rPr>
                <a:t> Chile S.A</a:t>
              </a:r>
              <a:r>
                <a:rPr lang="es-CL" sz="700" dirty="0">
                  <a:solidFill>
                    <a:schemeClr val="tx1"/>
                  </a:solidFill>
                </a:rPr>
                <a:t>.</a:t>
              </a:r>
            </a:p>
          </p:txBody>
        </p:sp>
      </p:grpSp>
      <p:grpSp>
        <p:nvGrpSpPr>
          <p:cNvPr id="49" name="55 Grupo">
            <a:extLst>
              <a:ext uri="{FF2B5EF4-FFF2-40B4-BE49-F238E27FC236}">
                <a16:creationId xmlns:a16="http://schemas.microsoft.com/office/drawing/2014/main" id="{4551499B-8125-4115-9C27-2EF665C05E42}"/>
              </a:ext>
            </a:extLst>
          </p:cNvPr>
          <p:cNvGrpSpPr/>
          <p:nvPr/>
        </p:nvGrpSpPr>
        <p:grpSpPr>
          <a:xfrm>
            <a:off x="870016" y="2244335"/>
            <a:ext cx="1112400" cy="745200"/>
            <a:chOff x="2507833" y="728700"/>
            <a:chExt cx="1944000" cy="1152000"/>
          </a:xfrm>
        </p:grpSpPr>
        <p:pic>
          <p:nvPicPr>
            <p:cNvPr id="50" name="Imagen 4">
              <a:extLst>
                <a:ext uri="{FF2B5EF4-FFF2-40B4-BE49-F238E27FC236}">
                  <a16:creationId xmlns:a16="http://schemas.microsoft.com/office/drawing/2014/main" id="{27957CD4-8CD4-41D4-A6EA-59C449CC9282}"/>
                </a:ext>
              </a:extLst>
            </p:cNvPr>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2585443" y="835693"/>
              <a:ext cx="1840815" cy="808796"/>
            </a:xfrm>
            <a:prstGeom prst="rect">
              <a:avLst/>
            </a:prstGeom>
            <a:noFill/>
          </p:spPr>
        </p:pic>
        <p:sp>
          <p:nvSpPr>
            <p:cNvPr id="51" name="57 Rectángulo redondeado">
              <a:extLst>
                <a:ext uri="{FF2B5EF4-FFF2-40B4-BE49-F238E27FC236}">
                  <a16:creationId xmlns:a16="http://schemas.microsoft.com/office/drawing/2014/main" id="{0AA87285-A00B-4D80-9A0E-791BD8AD8325}"/>
                </a:ext>
              </a:extLst>
            </p:cNvPr>
            <p:cNvSpPr/>
            <p:nvPr/>
          </p:nvSpPr>
          <p:spPr>
            <a:xfrm>
              <a:off x="2507833" y="728700"/>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tlCol="0" anchor="b" anchorCtr="1"/>
            <a:lstStyle/>
            <a:p>
              <a:pPr algn="ctr"/>
              <a:r>
                <a:rPr lang="es-CL" sz="700" dirty="0">
                  <a:solidFill>
                    <a:schemeClr val="tx1"/>
                  </a:solidFill>
                </a:rPr>
                <a:t>Cooke </a:t>
              </a:r>
              <a:r>
                <a:rPr lang="es-CL" sz="700" dirty="0" err="1">
                  <a:solidFill>
                    <a:schemeClr val="tx1"/>
                  </a:solidFill>
                </a:rPr>
                <a:t>Aquaculture</a:t>
              </a:r>
              <a:r>
                <a:rPr lang="es-CL" sz="700" dirty="0">
                  <a:solidFill>
                    <a:schemeClr val="tx1"/>
                  </a:solidFill>
                </a:rPr>
                <a:t> S.A.</a:t>
              </a:r>
            </a:p>
          </p:txBody>
        </p:sp>
      </p:grpSp>
      <p:grpSp>
        <p:nvGrpSpPr>
          <p:cNvPr id="52" name="51 Grupo">
            <a:extLst>
              <a:ext uri="{FF2B5EF4-FFF2-40B4-BE49-F238E27FC236}">
                <a16:creationId xmlns:a16="http://schemas.microsoft.com/office/drawing/2014/main" id="{BBEE30AE-5891-4BD4-9C1B-09C62386D89C}"/>
              </a:ext>
            </a:extLst>
          </p:cNvPr>
          <p:cNvGrpSpPr/>
          <p:nvPr/>
        </p:nvGrpSpPr>
        <p:grpSpPr>
          <a:xfrm>
            <a:off x="5805359" y="1348804"/>
            <a:ext cx="1112399" cy="745200"/>
            <a:chOff x="4656081" y="3501076"/>
            <a:chExt cx="1944000" cy="1152000"/>
          </a:xfrm>
        </p:grpSpPr>
        <p:pic>
          <p:nvPicPr>
            <p:cNvPr id="53" name="Imagen 11">
              <a:extLst>
                <a:ext uri="{FF2B5EF4-FFF2-40B4-BE49-F238E27FC236}">
                  <a16:creationId xmlns:a16="http://schemas.microsoft.com/office/drawing/2014/main" id="{47334B7C-B010-4A39-A8D9-CC3EFD3E3433}"/>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860257" y="3647851"/>
              <a:ext cx="1569346" cy="666353"/>
            </a:xfrm>
            <a:prstGeom prst="rect">
              <a:avLst/>
            </a:prstGeom>
            <a:noFill/>
          </p:spPr>
        </p:pic>
        <p:sp>
          <p:nvSpPr>
            <p:cNvPr id="54" name="81 Rectángulo redondeado">
              <a:extLst>
                <a:ext uri="{FF2B5EF4-FFF2-40B4-BE49-F238E27FC236}">
                  <a16:creationId xmlns:a16="http://schemas.microsoft.com/office/drawing/2014/main" id="{1264AE52-681E-4281-9E71-20D96DC3A97D}"/>
                </a:ext>
              </a:extLst>
            </p:cNvPr>
            <p:cNvSpPr/>
            <p:nvPr/>
          </p:nvSpPr>
          <p:spPr>
            <a:xfrm>
              <a:off x="4656081" y="3501076"/>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ES" sz="700" dirty="0">
                  <a:solidFill>
                    <a:schemeClr val="tx1"/>
                  </a:solidFill>
                </a:rPr>
                <a:t>Cargill LATAM Inc.</a:t>
              </a:r>
              <a:endParaRPr lang="es-CL" sz="700" dirty="0">
                <a:solidFill>
                  <a:schemeClr val="tx1"/>
                </a:solidFill>
              </a:endParaRPr>
            </a:p>
          </p:txBody>
        </p:sp>
      </p:grpSp>
      <p:grpSp>
        <p:nvGrpSpPr>
          <p:cNvPr id="55" name="52 Grupo">
            <a:extLst>
              <a:ext uri="{FF2B5EF4-FFF2-40B4-BE49-F238E27FC236}">
                <a16:creationId xmlns:a16="http://schemas.microsoft.com/office/drawing/2014/main" id="{49591682-F49B-406A-9C51-14E7ED3033C9}"/>
              </a:ext>
            </a:extLst>
          </p:cNvPr>
          <p:cNvGrpSpPr/>
          <p:nvPr/>
        </p:nvGrpSpPr>
        <p:grpSpPr>
          <a:xfrm>
            <a:off x="5808032" y="2244257"/>
            <a:ext cx="1110491" cy="745357"/>
            <a:chOff x="323582" y="728828"/>
            <a:chExt cx="1944000" cy="1152000"/>
          </a:xfrm>
        </p:grpSpPr>
        <p:pic>
          <p:nvPicPr>
            <p:cNvPr id="56" name="Imagen 3">
              <a:extLst>
                <a:ext uri="{FF2B5EF4-FFF2-40B4-BE49-F238E27FC236}">
                  <a16:creationId xmlns:a16="http://schemas.microsoft.com/office/drawing/2014/main" id="{1074A5D4-668F-4686-9A9D-18E7D5B7BA7A}"/>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344274" y="979967"/>
              <a:ext cx="1898329" cy="490263"/>
            </a:xfrm>
            <a:prstGeom prst="roundRect">
              <a:avLst/>
            </a:prstGeom>
            <a:noFill/>
          </p:spPr>
        </p:pic>
        <p:sp>
          <p:nvSpPr>
            <p:cNvPr id="57" name="54 Rectángulo redondeado">
              <a:extLst>
                <a:ext uri="{FF2B5EF4-FFF2-40B4-BE49-F238E27FC236}">
                  <a16:creationId xmlns:a16="http://schemas.microsoft.com/office/drawing/2014/main" id="{AD769B53-DA32-4E3B-AFA1-A5EBFC136FC4}"/>
                </a:ext>
              </a:extLst>
            </p:cNvPr>
            <p:cNvSpPr/>
            <p:nvPr/>
          </p:nvSpPr>
          <p:spPr>
            <a:xfrm>
              <a:off x="323582" y="728828"/>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700" dirty="0">
                  <a:solidFill>
                    <a:schemeClr val="tx1"/>
                  </a:solidFill>
                </a:rPr>
                <a:t>Fiordo Austral S.A.</a:t>
              </a:r>
            </a:p>
          </p:txBody>
        </p:sp>
      </p:grpSp>
      <p:grpSp>
        <p:nvGrpSpPr>
          <p:cNvPr id="58" name="44 Grupo">
            <a:extLst>
              <a:ext uri="{FF2B5EF4-FFF2-40B4-BE49-F238E27FC236}">
                <a16:creationId xmlns:a16="http://schemas.microsoft.com/office/drawing/2014/main" id="{38F3C207-1BB2-43A8-9CC0-F801C595688C}"/>
              </a:ext>
            </a:extLst>
          </p:cNvPr>
          <p:cNvGrpSpPr/>
          <p:nvPr/>
        </p:nvGrpSpPr>
        <p:grpSpPr>
          <a:xfrm>
            <a:off x="4572955" y="3927745"/>
            <a:ext cx="1112400" cy="745200"/>
            <a:chOff x="4716016" y="4941236"/>
            <a:chExt cx="1944000" cy="1152000"/>
          </a:xfrm>
        </p:grpSpPr>
        <p:pic>
          <p:nvPicPr>
            <p:cNvPr id="59" name="Imagen 59">
              <a:extLst>
                <a:ext uri="{FF2B5EF4-FFF2-40B4-BE49-F238E27FC236}">
                  <a16:creationId xmlns:a16="http://schemas.microsoft.com/office/drawing/2014/main" id="{06019035-FFBC-473E-9FC1-C46F6809F945}"/>
                </a:ext>
              </a:extLst>
            </p:cNvPr>
            <p:cNvPicPr>
              <a:picLocks noChangeAspect="1" noChangeArrowheads="1"/>
            </p:cNvPicPr>
            <p:nvPr/>
          </p:nvPicPr>
          <p:blipFill>
            <a:blip r:embed="rId11">
              <a:extLst>
                <a:ext uri="{28A0092B-C50C-407E-A947-70E740481C1C}">
                  <a14:useLocalDpi xmlns:a14="http://schemas.microsoft.com/office/drawing/2010/main" val="0"/>
                </a:ext>
              </a:extLst>
            </a:blip>
            <a:stretch>
              <a:fillRect/>
            </a:stretch>
          </p:blipFill>
          <p:spPr bwMode="auto">
            <a:xfrm>
              <a:off x="4998106" y="5003197"/>
              <a:ext cx="1354785" cy="719062"/>
            </a:xfrm>
            <a:prstGeom prst="rect">
              <a:avLst/>
            </a:prstGeom>
            <a:noFill/>
          </p:spPr>
        </p:pic>
        <p:sp>
          <p:nvSpPr>
            <p:cNvPr id="60" name="119 Rectángulo redondeado">
              <a:extLst>
                <a:ext uri="{FF2B5EF4-FFF2-40B4-BE49-F238E27FC236}">
                  <a16:creationId xmlns:a16="http://schemas.microsoft.com/office/drawing/2014/main" id="{826CA932-30A4-42B3-A66B-2FB429EAE941}"/>
                </a:ext>
              </a:extLst>
            </p:cNvPr>
            <p:cNvSpPr/>
            <p:nvPr/>
          </p:nvSpPr>
          <p:spPr>
            <a:xfrm>
              <a:off x="4716016" y="4941236"/>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700" dirty="0">
                  <a:solidFill>
                    <a:schemeClr val="tx1"/>
                  </a:solidFill>
                </a:rPr>
                <a:t>Vitapro S.A.</a:t>
              </a:r>
            </a:p>
          </p:txBody>
        </p:sp>
      </p:grpSp>
      <p:grpSp>
        <p:nvGrpSpPr>
          <p:cNvPr id="61" name="73 Grupo">
            <a:extLst>
              <a:ext uri="{FF2B5EF4-FFF2-40B4-BE49-F238E27FC236}">
                <a16:creationId xmlns:a16="http://schemas.microsoft.com/office/drawing/2014/main" id="{7EAC05F2-F0DC-4C16-8C07-93C0884835E0}"/>
              </a:ext>
            </a:extLst>
          </p:cNvPr>
          <p:cNvGrpSpPr/>
          <p:nvPr/>
        </p:nvGrpSpPr>
        <p:grpSpPr>
          <a:xfrm>
            <a:off x="3339024" y="2244335"/>
            <a:ext cx="1112400" cy="745200"/>
            <a:chOff x="323582" y="3501076"/>
            <a:chExt cx="1944000" cy="1152000"/>
          </a:xfrm>
        </p:grpSpPr>
        <p:pic>
          <p:nvPicPr>
            <p:cNvPr id="62" name="Picture 10">
              <a:extLst>
                <a:ext uri="{FF2B5EF4-FFF2-40B4-BE49-F238E27FC236}">
                  <a16:creationId xmlns:a16="http://schemas.microsoft.com/office/drawing/2014/main" id="{BB0355A9-0938-4944-AC8C-3C68C61B3430}"/>
                </a:ext>
              </a:extLst>
            </p:cNvPr>
            <p:cNvPicPr>
              <a:picLocks noChangeAspect="1" noChangeArrowheads="1"/>
            </p:cNvPicPr>
            <p:nvPr/>
          </p:nvPicPr>
          <p:blipFill>
            <a:blip r:embed="rId12">
              <a:extLst>
                <a:ext uri="{28A0092B-C50C-407E-A947-70E740481C1C}">
                  <a14:useLocalDpi xmlns:a14="http://schemas.microsoft.com/office/drawing/2010/main" val="0"/>
                </a:ext>
              </a:extLst>
            </a:blip>
            <a:stretch>
              <a:fillRect/>
            </a:stretch>
          </p:blipFill>
          <p:spPr bwMode="auto">
            <a:xfrm>
              <a:off x="416901" y="3805086"/>
              <a:ext cx="1769077" cy="440921"/>
            </a:xfrm>
            <a:prstGeom prst="rect">
              <a:avLst/>
            </a:prstGeom>
            <a:noFill/>
          </p:spPr>
        </p:pic>
        <p:sp>
          <p:nvSpPr>
            <p:cNvPr id="63" name="97 Rectángulo redondeado">
              <a:extLst>
                <a:ext uri="{FF2B5EF4-FFF2-40B4-BE49-F238E27FC236}">
                  <a16:creationId xmlns:a16="http://schemas.microsoft.com/office/drawing/2014/main" id="{F1FF9377-0606-4F2C-9DE9-017B4813B4FA}"/>
                </a:ext>
              </a:extLst>
            </p:cNvPr>
            <p:cNvSpPr/>
            <p:nvPr/>
          </p:nvSpPr>
          <p:spPr>
            <a:xfrm>
              <a:off x="323582" y="3501076"/>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700" dirty="0">
                  <a:solidFill>
                    <a:schemeClr val="tx1"/>
                  </a:solidFill>
                </a:rPr>
                <a:t>EWOS Chile Ltda.</a:t>
              </a:r>
            </a:p>
          </p:txBody>
        </p:sp>
      </p:grpSp>
      <p:grpSp>
        <p:nvGrpSpPr>
          <p:cNvPr id="64" name="52 Grupo">
            <a:extLst>
              <a:ext uri="{FF2B5EF4-FFF2-40B4-BE49-F238E27FC236}">
                <a16:creationId xmlns:a16="http://schemas.microsoft.com/office/drawing/2014/main" id="{65E23AB2-7252-495D-8764-CE579E40D8BE}"/>
              </a:ext>
            </a:extLst>
          </p:cNvPr>
          <p:cNvGrpSpPr/>
          <p:nvPr/>
        </p:nvGrpSpPr>
        <p:grpSpPr>
          <a:xfrm>
            <a:off x="5808222" y="3927667"/>
            <a:ext cx="1110491" cy="745357"/>
            <a:chOff x="323582" y="728828"/>
            <a:chExt cx="1944000" cy="1152000"/>
          </a:xfrm>
        </p:grpSpPr>
        <p:pic>
          <p:nvPicPr>
            <p:cNvPr id="65" name="Imagen 3">
              <a:extLst>
                <a:ext uri="{FF2B5EF4-FFF2-40B4-BE49-F238E27FC236}">
                  <a16:creationId xmlns:a16="http://schemas.microsoft.com/office/drawing/2014/main" id="{6993FDF4-7D9A-442B-BD17-D39A81FA741E}"/>
                </a:ext>
              </a:extLst>
            </p:cNvPr>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438152" y="894334"/>
              <a:ext cx="1769404" cy="640499"/>
            </a:xfrm>
            <a:prstGeom prst="roundRect">
              <a:avLst/>
            </a:prstGeom>
            <a:noFill/>
          </p:spPr>
        </p:pic>
        <p:sp>
          <p:nvSpPr>
            <p:cNvPr id="66" name="54 Rectángulo redondeado">
              <a:extLst>
                <a:ext uri="{FF2B5EF4-FFF2-40B4-BE49-F238E27FC236}">
                  <a16:creationId xmlns:a16="http://schemas.microsoft.com/office/drawing/2014/main" id="{1DBAAD7D-CC1F-45D7-84DA-47D3D78BF803}"/>
                </a:ext>
              </a:extLst>
            </p:cNvPr>
            <p:cNvSpPr/>
            <p:nvPr/>
          </p:nvSpPr>
          <p:spPr>
            <a:xfrm>
              <a:off x="323582" y="728828"/>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700" dirty="0" err="1">
                  <a:solidFill>
                    <a:schemeClr val="tx1"/>
                  </a:solidFill>
                </a:rPr>
                <a:t>Skretting</a:t>
              </a:r>
              <a:r>
                <a:rPr lang="es-CL" sz="700" dirty="0">
                  <a:solidFill>
                    <a:schemeClr val="tx1"/>
                  </a:solidFill>
                </a:rPr>
                <a:t> Chile S.A.</a:t>
              </a:r>
            </a:p>
          </p:txBody>
        </p:sp>
      </p:grpSp>
      <p:grpSp>
        <p:nvGrpSpPr>
          <p:cNvPr id="67" name="52 Grupo">
            <a:extLst>
              <a:ext uri="{FF2B5EF4-FFF2-40B4-BE49-F238E27FC236}">
                <a16:creationId xmlns:a16="http://schemas.microsoft.com/office/drawing/2014/main" id="{FA9880A5-3FAA-4139-8121-FC1450447EA3}"/>
              </a:ext>
            </a:extLst>
          </p:cNvPr>
          <p:cNvGrpSpPr/>
          <p:nvPr/>
        </p:nvGrpSpPr>
        <p:grpSpPr>
          <a:xfrm>
            <a:off x="2104520" y="3091019"/>
            <a:ext cx="1110491" cy="745357"/>
            <a:chOff x="323582" y="728828"/>
            <a:chExt cx="1944000" cy="1152000"/>
          </a:xfrm>
        </p:grpSpPr>
        <p:pic>
          <p:nvPicPr>
            <p:cNvPr id="68" name="Imagen 3">
              <a:extLst>
                <a:ext uri="{FF2B5EF4-FFF2-40B4-BE49-F238E27FC236}">
                  <a16:creationId xmlns:a16="http://schemas.microsoft.com/office/drawing/2014/main" id="{EEECF2D7-B17A-4377-8854-056CEA0D1853}"/>
                </a:ext>
              </a:extLst>
            </p:cNvPr>
            <p:cNvPicPr>
              <a:picLocks noChangeAspect="1" noChangeArrowheads="1"/>
            </p:cNvPicPr>
            <p:nvPr/>
          </p:nvPicPr>
          <p:blipFill>
            <a:blip r:embed="rId14">
              <a:extLst>
                <a:ext uri="{28A0092B-C50C-407E-A947-70E740481C1C}">
                  <a14:useLocalDpi xmlns:a14="http://schemas.microsoft.com/office/drawing/2010/main" val="0"/>
                </a:ext>
              </a:extLst>
            </a:blip>
            <a:stretch>
              <a:fillRect/>
            </a:stretch>
          </p:blipFill>
          <p:spPr bwMode="auto">
            <a:xfrm>
              <a:off x="416552" y="777782"/>
              <a:ext cx="1776396" cy="843930"/>
            </a:xfrm>
            <a:prstGeom prst="roundRect">
              <a:avLst/>
            </a:prstGeom>
            <a:noFill/>
          </p:spPr>
        </p:pic>
        <p:sp>
          <p:nvSpPr>
            <p:cNvPr id="69" name="54 Rectángulo redondeado">
              <a:extLst>
                <a:ext uri="{FF2B5EF4-FFF2-40B4-BE49-F238E27FC236}">
                  <a16:creationId xmlns:a16="http://schemas.microsoft.com/office/drawing/2014/main" id="{4367DCDC-B871-4BD2-98ED-F5D834E713AF}"/>
                </a:ext>
              </a:extLst>
            </p:cNvPr>
            <p:cNvSpPr/>
            <p:nvPr/>
          </p:nvSpPr>
          <p:spPr>
            <a:xfrm>
              <a:off x="323582" y="728828"/>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700" dirty="0" err="1">
                  <a:solidFill>
                    <a:schemeClr val="tx1"/>
                  </a:solidFill>
                </a:rPr>
                <a:t>Gelymar</a:t>
              </a:r>
              <a:r>
                <a:rPr lang="es-CL" sz="700" dirty="0">
                  <a:solidFill>
                    <a:schemeClr val="tx1"/>
                  </a:solidFill>
                </a:rPr>
                <a:t> Chile S.A.</a:t>
              </a:r>
            </a:p>
          </p:txBody>
        </p:sp>
      </p:grpSp>
      <p:grpSp>
        <p:nvGrpSpPr>
          <p:cNvPr id="70" name="52 Grupo">
            <a:extLst>
              <a:ext uri="{FF2B5EF4-FFF2-40B4-BE49-F238E27FC236}">
                <a16:creationId xmlns:a16="http://schemas.microsoft.com/office/drawing/2014/main" id="{22E7AC5B-D62F-4342-89DB-ADECD57F19E4}"/>
              </a:ext>
            </a:extLst>
          </p:cNvPr>
          <p:cNvGrpSpPr/>
          <p:nvPr/>
        </p:nvGrpSpPr>
        <p:grpSpPr>
          <a:xfrm>
            <a:off x="3338642" y="1348726"/>
            <a:ext cx="1110491" cy="745357"/>
            <a:chOff x="323582" y="728828"/>
            <a:chExt cx="1944000" cy="1152000"/>
          </a:xfrm>
        </p:grpSpPr>
        <p:pic>
          <p:nvPicPr>
            <p:cNvPr id="71" name="Imagen 3">
              <a:extLst>
                <a:ext uri="{FF2B5EF4-FFF2-40B4-BE49-F238E27FC236}">
                  <a16:creationId xmlns:a16="http://schemas.microsoft.com/office/drawing/2014/main" id="{050EAC3C-E422-4655-B27B-552F87525131}"/>
                </a:ext>
              </a:extLst>
            </p:cNvPr>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557976" y="777782"/>
              <a:ext cx="1493547" cy="843930"/>
            </a:xfrm>
            <a:prstGeom prst="roundRect">
              <a:avLst/>
            </a:prstGeom>
            <a:noFill/>
          </p:spPr>
        </p:pic>
        <p:sp>
          <p:nvSpPr>
            <p:cNvPr id="72" name="54 Rectángulo redondeado">
              <a:extLst>
                <a:ext uri="{FF2B5EF4-FFF2-40B4-BE49-F238E27FC236}">
                  <a16:creationId xmlns:a16="http://schemas.microsoft.com/office/drawing/2014/main" id="{D1F0CB14-A186-4B1F-8E83-DE3FEC85253F}"/>
                </a:ext>
              </a:extLst>
            </p:cNvPr>
            <p:cNvSpPr/>
            <p:nvPr/>
          </p:nvSpPr>
          <p:spPr>
            <a:xfrm>
              <a:off x="323582" y="728828"/>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700" dirty="0" err="1">
                  <a:solidFill>
                    <a:schemeClr val="tx1"/>
                  </a:solidFill>
                </a:rPr>
                <a:t>Biomar</a:t>
              </a:r>
              <a:r>
                <a:rPr lang="es-CL" sz="700" dirty="0">
                  <a:solidFill>
                    <a:schemeClr val="tx1"/>
                  </a:solidFill>
                </a:rPr>
                <a:t> S.A.</a:t>
              </a:r>
            </a:p>
          </p:txBody>
        </p:sp>
      </p:grpSp>
      <p:grpSp>
        <p:nvGrpSpPr>
          <p:cNvPr id="73" name="52 Grupo">
            <a:extLst>
              <a:ext uri="{FF2B5EF4-FFF2-40B4-BE49-F238E27FC236}">
                <a16:creationId xmlns:a16="http://schemas.microsoft.com/office/drawing/2014/main" id="{8CDF1368-8C29-4CA1-8FDE-C9DF7D2C8C46}"/>
              </a:ext>
            </a:extLst>
          </p:cNvPr>
          <p:cNvGrpSpPr/>
          <p:nvPr/>
        </p:nvGrpSpPr>
        <p:grpSpPr>
          <a:xfrm>
            <a:off x="3339596" y="3925461"/>
            <a:ext cx="1110492" cy="749769"/>
            <a:chOff x="323582" y="722009"/>
            <a:chExt cx="1944000" cy="1158819"/>
          </a:xfrm>
        </p:grpSpPr>
        <p:pic>
          <p:nvPicPr>
            <p:cNvPr id="74" name="Imagen 3">
              <a:extLst>
                <a:ext uri="{FF2B5EF4-FFF2-40B4-BE49-F238E27FC236}">
                  <a16:creationId xmlns:a16="http://schemas.microsoft.com/office/drawing/2014/main" id="{812881DB-88D8-4D3D-92CC-745731B592CC}"/>
                </a:ext>
              </a:extLst>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577072" y="722009"/>
              <a:ext cx="1433804" cy="843930"/>
            </a:xfrm>
            <a:prstGeom prst="roundRect">
              <a:avLst/>
            </a:prstGeom>
            <a:noFill/>
          </p:spPr>
        </p:pic>
        <p:sp>
          <p:nvSpPr>
            <p:cNvPr id="75" name="54 Rectángulo redondeado">
              <a:extLst>
                <a:ext uri="{FF2B5EF4-FFF2-40B4-BE49-F238E27FC236}">
                  <a16:creationId xmlns:a16="http://schemas.microsoft.com/office/drawing/2014/main" id="{C70121BE-77BD-42DB-90EC-C6F896187777}"/>
                </a:ext>
              </a:extLst>
            </p:cNvPr>
            <p:cNvSpPr/>
            <p:nvPr/>
          </p:nvSpPr>
          <p:spPr>
            <a:xfrm>
              <a:off x="323582" y="728828"/>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b" anchorCtr="1"/>
            <a:lstStyle/>
            <a:p>
              <a:pPr algn="ctr"/>
              <a:r>
                <a:rPr lang="es-CL" sz="700" dirty="0">
                  <a:solidFill>
                    <a:schemeClr val="tx1"/>
                  </a:solidFill>
                </a:rPr>
                <a:t>Salmones Magallanes </a:t>
              </a:r>
              <a:r>
                <a:rPr lang="es-CL" sz="700" dirty="0" err="1">
                  <a:solidFill>
                    <a:schemeClr val="tx1"/>
                  </a:solidFill>
                </a:rPr>
                <a:t>S.A</a:t>
              </a:r>
              <a:endParaRPr lang="es-CL" sz="700" dirty="0">
                <a:solidFill>
                  <a:schemeClr val="tx1"/>
                </a:solidFill>
              </a:endParaRPr>
            </a:p>
          </p:txBody>
        </p:sp>
      </p:grpSp>
      <p:grpSp>
        <p:nvGrpSpPr>
          <p:cNvPr id="76" name="52 Grupo">
            <a:extLst>
              <a:ext uri="{FF2B5EF4-FFF2-40B4-BE49-F238E27FC236}">
                <a16:creationId xmlns:a16="http://schemas.microsoft.com/office/drawing/2014/main" id="{FF44FFAE-6DAD-46EA-8519-CCA2AF81E753}"/>
              </a:ext>
            </a:extLst>
          </p:cNvPr>
          <p:cNvGrpSpPr/>
          <p:nvPr/>
        </p:nvGrpSpPr>
        <p:grpSpPr>
          <a:xfrm>
            <a:off x="2105283" y="1348726"/>
            <a:ext cx="1110492" cy="745357"/>
            <a:chOff x="323582" y="728828"/>
            <a:chExt cx="1944000" cy="1152000"/>
          </a:xfrm>
        </p:grpSpPr>
        <p:pic>
          <p:nvPicPr>
            <p:cNvPr id="77" name="Imagen 3">
              <a:extLst>
                <a:ext uri="{FF2B5EF4-FFF2-40B4-BE49-F238E27FC236}">
                  <a16:creationId xmlns:a16="http://schemas.microsoft.com/office/drawing/2014/main" id="{33CFFF08-676B-4FA9-8B20-5762B7184FDF}"/>
                </a:ext>
              </a:extLst>
            </p:cNvPr>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577072" y="746995"/>
              <a:ext cx="1447838" cy="809579"/>
            </a:xfrm>
            <a:prstGeom prst="roundRect">
              <a:avLst/>
            </a:prstGeom>
            <a:noFill/>
          </p:spPr>
        </p:pic>
        <p:sp>
          <p:nvSpPr>
            <p:cNvPr id="78" name="54 Rectángulo redondeado">
              <a:extLst>
                <a:ext uri="{FF2B5EF4-FFF2-40B4-BE49-F238E27FC236}">
                  <a16:creationId xmlns:a16="http://schemas.microsoft.com/office/drawing/2014/main" id="{B6D8D9D1-7E35-426E-98E0-DD9C551BF8C0}"/>
                </a:ext>
              </a:extLst>
            </p:cNvPr>
            <p:cNvSpPr/>
            <p:nvPr/>
          </p:nvSpPr>
          <p:spPr>
            <a:xfrm>
              <a:off x="323582" y="728828"/>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b" anchorCtr="1"/>
            <a:lstStyle/>
            <a:p>
              <a:pPr algn="ctr"/>
              <a:r>
                <a:rPr lang="es-CL" sz="700" dirty="0" err="1">
                  <a:solidFill>
                    <a:schemeClr val="tx1"/>
                  </a:solidFill>
                </a:rPr>
                <a:t>Australis</a:t>
              </a:r>
              <a:r>
                <a:rPr lang="es-CL" sz="700" dirty="0">
                  <a:solidFill>
                    <a:schemeClr val="tx1"/>
                  </a:solidFill>
                </a:rPr>
                <a:t> </a:t>
              </a:r>
              <a:r>
                <a:rPr lang="es-CL" sz="700" dirty="0" err="1">
                  <a:solidFill>
                    <a:schemeClr val="tx1"/>
                  </a:solidFill>
                </a:rPr>
                <a:t>Seafoods</a:t>
              </a:r>
              <a:r>
                <a:rPr lang="es-CL" sz="700" dirty="0">
                  <a:solidFill>
                    <a:schemeClr val="tx1"/>
                  </a:solidFill>
                </a:rPr>
                <a:t> </a:t>
              </a:r>
              <a:r>
                <a:rPr lang="es-CL" sz="700" dirty="0" err="1">
                  <a:solidFill>
                    <a:schemeClr val="tx1"/>
                  </a:solidFill>
                </a:rPr>
                <a:t>S.A</a:t>
              </a:r>
              <a:endParaRPr lang="es-CL" sz="700" dirty="0">
                <a:solidFill>
                  <a:schemeClr val="tx1"/>
                </a:solidFill>
              </a:endParaRPr>
            </a:p>
          </p:txBody>
        </p:sp>
      </p:grpSp>
      <p:grpSp>
        <p:nvGrpSpPr>
          <p:cNvPr id="79" name="52 Grupo">
            <a:extLst>
              <a:ext uri="{FF2B5EF4-FFF2-40B4-BE49-F238E27FC236}">
                <a16:creationId xmlns:a16="http://schemas.microsoft.com/office/drawing/2014/main" id="{B659BED7-2AD4-4F55-9704-E37CFBA0B943}"/>
              </a:ext>
            </a:extLst>
          </p:cNvPr>
          <p:cNvGrpSpPr/>
          <p:nvPr/>
        </p:nvGrpSpPr>
        <p:grpSpPr>
          <a:xfrm>
            <a:off x="4572000" y="1348726"/>
            <a:ext cx="1110492" cy="745357"/>
            <a:chOff x="323582" y="728828"/>
            <a:chExt cx="1944000" cy="1152000"/>
          </a:xfrm>
        </p:grpSpPr>
        <p:pic>
          <p:nvPicPr>
            <p:cNvPr id="80" name="Imagen 3">
              <a:extLst>
                <a:ext uri="{FF2B5EF4-FFF2-40B4-BE49-F238E27FC236}">
                  <a16:creationId xmlns:a16="http://schemas.microsoft.com/office/drawing/2014/main" id="{9F032B80-5A38-409A-BB03-8E824B4E4FB2}"/>
                </a:ext>
              </a:extLst>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407641" y="969359"/>
              <a:ext cx="1810142" cy="564683"/>
            </a:xfrm>
            <a:prstGeom prst="roundRect">
              <a:avLst/>
            </a:prstGeom>
            <a:noFill/>
          </p:spPr>
        </p:pic>
        <p:sp>
          <p:nvSpPr>
            <p:cNvPr id="81" name="54 Rectángulo redondeado">
              <a:extLst>
                <a:ext uri="{FF2B5EF4-FFF2-40B4-BE49-F238E27FC236}">
                  <a16:creationId xmlns:a16="http://schemas.microsoft.com/office/drawing/2014/main" id="{54E9AF0C-9B88-47D6-ADBB-02B4D361BFA1}"/>
                </a:ext>
              </a:extLst>
            </p:cNvPr>
            <p:cNvSpPr/>
            <p:nvPr/>
          </p:nvSpPr>
          <p:spPr>
            <a:xfrm>
              <a:off x="323582" y="728828"/>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b" anchorCtr="1"/>
            <a:lstStyle/>
            <a:p>
              <a:pPr algn="ctr"/>
              <a:r>
                <a:rPr lang="es-CL" sz="700" dirty="0">
                  <a:solidFill>
                    <a:schemeClr val="tx1"/>
                  </a:solidFill>
                </a:rPr>
                <a:t>Salmones Caleta Bay S.A.</a:t>
              </a:r>
            </a:p>
          </p:txBody>
        </p:sp>
      </p:grpSp>
      <p:grpSp>
        <p:nvGrpSpPr>
          <p:cNvPr id="82" name="44 Grupo">
            <a:extLst>
              <a:ext uri="{FF2B5EF4-FFF2-40B4-BE49-F238E27FC236}">
                <a16:creationId xmlns:a16="http://schemas.microsoft.com/office/drawing/2014/main" id="{F176D1A1-40CC-4EDE-ABAD-6605C8BD14D7}"/>
              </a:ext>
            </a:extLst>
          </p:cNvPr>
          <p:cNvGrpSpPr/>
          <p:nvPr/>
        </p:nvGrpSpPr>
        <p:grpSpPr>
          <a:xfrm>
            <a:off x="2104329" y="3927745"/>
            <a:ext cx="1112400" cy="745200"/>
            <a:chOff x="4716016" y="4941236"/>
            <a:chExt cx="1944000" cy="1152000"/>
          </a:xfrm>
        </p:grpSpPr>
        <p:pic>
          <p:nvPicPr>
            <p:cNvPr id="83" name="Imagen 59">
              <a:extLst>
                <a:ext uri="{FF2B5EF4-FFF2-40B4-BE49-F238E27FC236}">
                  <a16:creationId xmlns:a16="http://schemas.microsoft.com/office/drawing/2014/main" id="{0A400955-0725-487C-B494-809BD61BAC4F}"/>
                </a:ext>
              </a:extLst>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4972282" y="5174125"/>
              <a:ext cx="1572662" cy="517644"/>
            </a:xfrm>
            <a:prstGeom prst="rect">
              <a:avLst/>
            </a:prstGeom>
            <a:noFill/>
          </p:spPr>
        </p:pic>
        <p:sp>
          <p:nvSpPr>
            <p:cNvPr id="84" name="119 Rectángulo redondeado">
              <a:extLst>
                <a:ext uri="{FF2B5EF4-FFF2-40B4-BE49-F238E27FC236}">
                  <a16:creationId xmlns:a16="http://schemas.microsoft.com/office/drawing/2014/main" id="{6A02B1CB-DA01-4577-A2CE-486E7C9FF98B}"/>
                </a:ext>
              </a:extLst>
            </p:cNvPr>
            <p:cNvSpPr/>
            <p:nvPr/>
          </p:nvSpPr>
          <p:spPr>
            <a:xfrm>
              <a:off x="4716016" y="4941236"/>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700" dirty="0">
                  <a:solidFill>
                    <a:schemeClr val="tx1"/>
                  </a:solidFill>
                </a:rPr>
                <a:t>Salmones </a:t>
              </a:r>
              <a:r>
                <a:rPr lang="es-CL" sz="700" dirty="0" err="1">
                  <a:solidFill>
                    <a:schemeClr val="tx1"/>
                  </a:solidFill>
                </a:rPr>
                <a:t>Cailín</a:t>
              </a:r>
              <a:r>
                <a:rPr lang="es-CL" sz="700" dirty="0">
                  <a:solidFill>
                    <a:schemeClr val="tx1"/>
                  </a:solidFill>
                </a:rPr>
                <a:t> S.A.</a:t>
              </a:r>
            </a:p>
          </p:txBody>
        </p:sp>
      </p:grpSp>
      <p:grpSp>
        <p:nvGrpSpPr>
          <p:cNvPr id="85" name="44 Grupo">
            <a:extLst>
              <a:ext uri="{FF2B5EF4-FFF2-40B4-BE49-F238E27FC236}">
                <a16:creationId xmlns:a16="http://schemas.microsoft.com/office/drawing/2014/main" id="{556A08C8-3579-4C6B-866C-71ECE5B4440E}"/>
              </a:ext>
            </a:extLst>
          </p:cNvPr>
          <p:cNvGrpSpPr/>
          <p:nvPr/>
        </p:nvGrpSpPr>
        <p:grpSpPr>
          <a:xfrm>
            <a:off x="7040625" y="3091097"/>
            <a:ext cx="1112400" cy="745200"/>
            <a:chOff x="4716016" y="4941236"/>
            <a:chExt cx="1944000" cy="1152000"/>
          </a:xfrm>
        </p:grpSpPr>
        <p:pic>
          <p:nvPicPr>
            <p:cNvPr id="86" name="Imagen 59">
              <a:extLst>
                <a:ext uri="{FF2B5EF4-FFF2-40B4-BE49-F238E27FC236}">
                  <a16:creationId xmlns:a16="http://schemas.microsoft.com/office/drawing/2014/main" id="{F5570244-A45D-435F-9983-89ECC2392E99}"/>
                </a:ext>
              </a:extLst>
            </p:cNvPr>
            <p:cNvPicPr>
              <a:picLocks noChangeAspect="1" noChangeArrowheads="1"/>
            </p:cNvPicPr>
            <p:nvPr/>
          </p:nvPicPr>
          <p:blipFill>
            <a:blip r:embed="rId20">
              <a:extLst>
                <a:ext uri="{28A0092B-C50C-407E-A947-70E740481C1C}">
                  <a14:useLocalDpi xmlns:a14="http://schemas.microsoft.com/office/drawing/2010/main" val="0"/>
                </a:ext>
              </a:extLst>
            </a:blip>
            <a:stretch>
              <a:fillRect/>
            </a:stretch>
          </p:blipFill>
          <p:spPr bwMode="auto">
            <a:xfrm>
              <a:off x="5094303" y="4969697"/>
              <a:ext cx="1178317" cy="809085"/>
            </a:xfrm>
            <a:prstGeom prst="rect">
              <a:avLst/>
            </a:prstGeom>
            <a:noFill/>
          </p:spPr>
        </p:pic>
        <p:sp>
          <p:nvSpPr>
            <p:cNvPr id="87" name="119 Rectángulo redondeado">
              <a:extLst>
                <a:ext uri="{FF2B5EF4-FFF2-40B4-BE49-F238E27FC236}">
                  <a16:creationId xmlns:a16="http://schemas.microsoft.com/office/drawing/2014/main" id="{81538187-F0F1-43A5-AB7D-961C80655FF1}"/>
                </a:ext>
              </a:extLst>
            </p:cNvPr>
            <p:cNvSpPr/>
            <p:nvPr/>
          </p:nvSpPr>
          <p:spPr>
            <a:xfrm>
              <a:off x="4716016" y="4941236"/>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700" dirty="0">
                  <a:solidFill>
                    <a:schemeClr val="tx1"/>
                  </a:solidFill>
                </a:rPr>
                <a:t>Salmones Chiloé S.A.</a:t>
              </a:r>
            </a:p>
          </p:txBody>
        </p:sp>
      </p:grpSp>
      <p:grpSp>
        <p:nvGrpSpPr>
          <p:cNvPr id="88" name="44 Grupo">
            <a:extLst>
              <a:ext uri="{FF2B5EF4-FFF2-40B4-BE49-F238E27FC236}">
                <a16:creationId xmlns:a16="http://schemas.microsoft.com/office/drawing/2014/main" id="{1CFF2982-B9B2-4371-8192-2C6634F0240F}"/>
              </a:ext>
            </a:extLst>
          </p:cNvPr>
          <p:cNvGrpSpPr/>
          <p:nvPr/>
        </p:nvGrpSpPr>
        <p:grpSpPr>
          <a:xfrm>
            <a:off x="7040625" y="2244335"/>
            <a:ext cx="1112400" cy="745200"/>
            <a:chOff x="4716016" y="4941236"/>
            <a:chExt cx="1944000" cy="1152000"/>
          </a:xfrm>
        </p:grpSpPr>
        <p:pic>
          <p:nvPicPr>
            <p:cNvPr id="89" name="Imagen 59">
              <a:extLst>
                <a:ext uri="{FF2B5EF4-FFF2-40B4-BE49-F238E27FC236}">
                  <a16:creationId xmlns:a16="http://schemas.microsoft.com/office/drawing/2014/main" id="{7A3B6211-2222-4C3A-8812-4E4D7A14B06A}"/>
                </a:ext>
              </a:extLst>
            </p:cNvPr>
            <p:cNvPicPr>
              <a:picLocks noChangeAspect="1" noChangeArrowheads="1"/>
            </p:cNvPicPr>
            <p:nvPr/>
          </p:nvPicPr>
          <p:blipFill>
            <a:blip r:embed="rId21">
              <a:extLst>
                <a:ext uri="{28A0092B-C50C-407E-A947-70E740481C1C}">
                  <a14:useLocalDpi xmlns:a14="http://schemas.microsoft.com/office/drawing/2010/main" val="0"/>
                </a:ext>
              </a:extLst>
            </a:blip>
            <a:stretch>
              <a:fillRect/>
            </a:stretch>
          </p:blipFill>
          <p:spPr bwMode="auto">
            <a:xfrm>
              <a:off x="5255630" y="5050529"/>
              <a:ext cx="812871" cy="719062"/>
            </a:xfrm>
            <a:prstGeom prst="rect">
              <a:avLst/>
            </a:prstGeom>
            <a:noFill/>
          </p:spPr>
        </p:pic>
        <p:sp>
          <p:nvSpPr>
            <p:cNvPr id="90" name="119 Rectángulo redondeado">
              <a:extLst>
                <a:ext uri="{FF2B5EF4-FFF2-40B4-BE49-F238E27FC236}">
                  <a16:creationId xmlns:a16="http://schemas.microsoft.com/office/drawing/2014/main" id="{E6D4F05A-F1DA-4552-90FA-8CCC43A8C29F}"/>
                </a:ext>
              </a:extLst>
            </p:cNvPr>
            <p:cNvSpPr/>
            <p:nvPr/>
          </p:nvSpPr>
          <p:spPr>
            <a:xfrm>
              <a:off x="4716016" y="4941236"/>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700" dirty="0">
                  <a:solidFill>
                    <a:schemeClr val="tx1"/>
                  </a:solidFill>
                </a:rPr>
                <a:t>Salmones </a:t>
              </a:r>
              <a:r>
                <a:rPr lang="es-CL" sz="700" dirty="0" err="1">
                  <a:solidFill>
                    <a:schemeClr val="tx1"/>
                  </a:solidFill>
                </a:rPr>
                <a:t>Friosur</a:t>
              </a:r>
              <a:r>
                <a:rPr lang="es-CL" sz="700" dirty="0">
                  <a:solidFill>
                    <a:schemeClr val="tx1"/>
                  </a:solidFill>
                </a:rPr>
                <a:t> S.A.</a:t>
              </a:r>
            </a:p>
          </p:txBody>
        </p:sp>
      </p:grpSp>
      <p:grpSp>
        <p:nvGrpSpPr>
          <p:cNvPr id="91" name="44 Grupo">
            <a:extLst>
              <a:ext uri="{FF2B5EF4-FFF2-40B4-BE49-F238E27FC236}">
                <a16:creationId xmlns:a16="http://schemas.microsoft.com/office/drawing/2014/main" id="{8A9F4DA5-041F-45CF-A747-EBEBC620C7D2}"/>
              </a:ext>
            </a:extLst>
          </p:cNvPr>
          <p:cNvGrpSpPr/>
          <p:nvPr/>
        </p:nvGrpSpPr>
        <p:grpSpPr>
          <a:xfrm>
            <a:off x="2104520" y="2244335"/>
            <a:ext cx="1112400" cy="745200"/>
            <a:chOff x="4716016" y="4941236"/>
            <a:chExt cx="1944000" cy="1152000"/>
          </a:xfrm>
        </p:grpSpPr>
        <p:pic>
          <p:nvPicPr>
            <p:cNvPr id="92" name="Imagen 59">
              <a:extLst>
                <a:ext uri="{FF2B5EF4-FFF2-40B4-BE49-F238E27FC236}">
                  <a16:creationId xmlns:a16="http://schemas.microsoft.com/office/drawing/2014/main" id="{B2D26CBF-374D-4932-84E1-1FF6F20F76C2}"/>
                </a:ext>
              </a:extLst>
            </p:cNvPr>
            <p:cNvPicPr>
              <a:picLocks noChangeAspect="1" noChangeArrowheads="1"/>
            </p:cNvPicPr>
            <p:nvPr/>
          </p:nvPicPr>
          <p:blipFill>
            <a:blip r:embed="rId22">
              <a:extLst>
                <a:ext uri="{28A0092B-C50C-407E-A947-70E740481C1C}">
                  <a14:useLocalDpi xmlns:a14="http://schemas.microsoft.com/office/drawing/2010/main" val="0"/>
                </a:ext>
              </a:extLst>
            </a:blip>
            <a:stretch>
              <a:fillRect/>
            </a:stretch>
          </p:blipFill>
          <p:spPr bwMode="auto">
            <a:xfrm>
              <a:off x="4808849" y="5073356"/>
              <a:ext cx="1706435" cy="754752"/>
            </a:xfrm>
            <a:prstGeom prst="rect">
              <a:avLst/>
            </a:prstGeom>
            <a:noFill/>
          </p:spPr>
        </p:pic>
        <p:sp>
          <p:nvSpPr>
            <p:cNvPr id="93" name="119 Rectángulo redondeado">
              <a:extLst>
                <a:ext uri="{FF2B5EF4-FFF2-40B4-BE49-F238E27FC236}">
                  <a16:creationId xmlns:a16="http://schemas.microsoft.com/office/drawing/2014/main" id="{A68D2371-CABA-4EA9-AEED-4FD4E2858BD3}"/>
                </a:ext>
              </a:extLst>
            </p:cNvPr>
            <p:cNvSpPr/>
            <p:nvPr/>
          </p:nvSpPr>
          <p:spPr>
            <a:xfrm>
              <a:off x="4716016" y="4941236"/>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700" dirty="0" err="1">
                  <a:solidFill>
                    <a:schemeClr val="tx1"/>
                  </a:solidFill>
                </a:rPr>
                <a:t>DSM</a:t>
              </a:r>
              <a:r>
                <a:rPr lang="es-CL" sz="700" dirty="0">
                  <a:solidFill>
                    <a:schemeClr val="tx1"/>
                  </a:solidFill>
                </a:rPr>
                <a:t> Chile S.A.</a:t>
              </a:r>
            </a:p>
          </p:txBody>
        </p:sp>
      </p:grpSp>
      <p:grpSp>
        <p:nvGrpSpPr>
          <p:cNvPr id="94" name="44 Grupo">
            <a:extLst>
              <a:ext uri="{FF2B5EF4-FFF2-40B4-BE49-F238E27FC236}">
                <a16:creationId xmlns:a16="http://schemas.microsoft.com/office/drawing/2014/main" id="{2BE41852-D6B7-4A28-832B-58936E3A58F3}"/>
              </a:ext>
            </a:extLst>
          </p:cNvPr>
          <p:cNvGrpSpPr/>
          <p:nvPr/>
        </p:nvGrpSpPr>
        <p:grpSpPr>
          <a:xfrm>
            <a:off x="3337115" y="3091097"/>
            <a:ext cx="1112400" cy="745200"/>
            <a:chOff x="4716016" y="4941236"/>
            <a:chExt cx="1944000" cy="1152000"/>
          </a:xfrm>
        </p:grpSpPr>
        <p:pic>
          <p:nvPicPr>
            <p:cNvPr id="95" name="Imagen 59">
              <a:extLst>
                <a:ext uri="{FF2B5EF4-FFF2-40B4-BE49-F238E27FC236}">
                  <a16:creationId xmlns:a16="http://schemas.microsoft.com/office/drawing/2014/main" id="{F257319D-9ACA-4D8E-B161-A441057A4386}"/>
                </a:ext>
              </a:extLst>
            </p:cNvPr>
            <p:cNvPicPr>
              <a:picLocks noChangeAspect="1" noChangeArrowheads="1"/>
            </p:cNvPicPr>
            <p:nvPr/>
          </p:nvPicPr>
          <p:blipFill>
            <a:blip r:embed="rId23">
              <a:extLst>
                <a:ext uri="{28A0092B-C50C-407E-A947-70E740481C1C}">
                  <a14:useLocalDpi xmlns:a14="http://schemas.microsoft.com/office/drawing/2010/main" val="0"/>
                </a:ext>
              </a:extLst>
            </a:blip>
            <a:stretch>
              <a:fillRect/>
            </a:stretch>
          </p:blipFill>
          <p:spPr bwMode="auto">
            <a:xfrm>
              <a:off x="5139967" y="5004030"/>
              <a:ext cx="1096097" cy="756288"/>
            </a:xfrm>
            <a:prstGeom prst="rect">
              <a:avLst/>
            </a:prstGeom>
            <a:noFill/>
          </p:spPr>
        </p:pic>
        <p:sp>
          <p:nvSpPr>
            <p:cNvPr id="96" name="119 Rectángulo redondeado">
              <a:extLst>
                <a:ext uri="{FF2B5EF4-FFF2-40B4-BE49-F238E27FC236}">
                  <a16:creationId xmlns:a16="http://schemas.microsoft.com/office/drawing/2014/main" id="{C0F6BDFF-1260-428E-91A0-25B97F704573}"/>
                </a:ext>
              </a:extLst>
            </p:cNvPr>
            <p:cNvSpPr/>
            <p:nvPr/>
          </p:nvSpPr>
          <p:spPr>
            <a:xfrm>
              <a:off x="4716016" y="4941236"/>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46800" rtlCol="0" anchor="b" anchorCtr="1"/>
            <a:lstStyle/>
            <a:p>
              <a:pPr algn="ctr"/>
              <a:r>
                <a:rPr lang="es-CL" sz="700" dirty="0">
                  <a:solidFill>
                    <a:schemeClr val="tx1"/>
                  </a:solidFill>
                </a:rPr>
                <a:t>Procesadora Aguas Claras</a:t>
              </a:r>
            </a:p>
          </p:txBody>
        </p:sp>
      </p:grpSp>
      <p:grpSp>
        <p:nvGrpSpPr>
          <p:cNvPr id="97" name="44 Grupo">
            <a:extLst>
              <a:ext uri="{FF2B5EF4-FFF2-40B4-BE49-F238E27FC236}">
                <a16:creationId xmlns:a16="http://schemas.microsoft.com/office/drawing/2014/main" id="{3E6613BF-860D-45AC-B5ED-07D0BE93B871}"/>
              </a:ext>
            </a:extLst>
          </p:cNvPr>
          <p:cNvGrpSpPr/>
          <p:nvPr/>
        </p:nvGrpSpPr>
        <p:grpSpPr>
          <a:xfrm>
            <a:off x="5806123" y="3091097"/>
            <a:ext cx="1112400" cy="745200"/>
            <a:chOff x="4716016" y="4941236"/>
            <a:chExt cx="1944000" cy="1152000"/>
          </a:xfrm>
        </p:grpSpPr>
        <p:pic>
          <p:nvPicPr>
            <p:cNvPr id="98" name="Imagen 59">
              <a:extLst>
                <a:ext uri="{FF2B5EF4-FFF2-40B4-BE49-F238E27FC236}">
                  <a16:creationId xmlns:a16="http://schemas.microsoft.com/office/drawing/2014/main" id="{360394A4-B743-4E81-8449-C2474B3ED518}"/>
                </a:ext>
              </a:extLst>
            </p:cNvPr>
            <p:cNvPicPr>
              <a:picLocks noChangeAspect="1" noChangeArrowheads="1"/>
            </p:cNvPicPr>
            <p:nvPr/>
          </p:nvPicPr>
          <p:blipFill>
            <a:blip r:embed="rId24">
              <a:extLst>
                <a:ext uri="{28A0092B-C50C-407E-A947-70E740481C1C}">
                  <a14:useLocalDpi xmlns:a14="http://schemas.microsoft.com/office/drawing/2010/main" val="0"/>
                </a:ext>
              </a:extLst>
            </a:blip>
            <a:stretch>
              <a:fillRect/>
            </a:stretch>
          </p:blipFill>
          <p:spPr bwMode="auto">
            <a:xfrm>
              <a:off x="4931130" y="4986000"/>
              <a:ext cx="1540365" cy="781224"/>
            </a:xfrm>
            <a:prstGeom prst="rect">
              <a:avLst/>
            </a:prstGeom>
            <a:noFill/>
          </p:spPr>
        </p:pic>
        <p:sp>
          <p:nvSpPr>
            <p:cNvPr id="99" name="119 Rectángulo redondeado">
              <a:extLst>
                <a:ext uri="{FF2B5EF4-FFF2-40B4-BE49-F238E27FC236}">
                  <a16:creationId xmlns:a16="http://schemas.microsoft.com/office/drawing/2014/main" id="{BBEB8327-3812-45B9-B61E-6A9D48BBEE1E}"/>
                </a:ext>
              </a:extLst>
            </p:cNvPr>
            <p:cNvSpPr/>
            <p:nvPr/>
          </p:nvSpPr>
          <p:spPr>
            <a:xfrm>
              <a:off x="4716016" y="4941236"/>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700" dirty="0" err="1">
                  <a:solidFill>
                    <a:schemeClr val="tx1"/>
                  </a:solidFill>
                </a:rPr>
                <a:t>Multiexport</a:t>
              </a:r>
              <a:r>
                <a:rPr lang="es-CL" sz="700" dirty="0">
                  <a:solidFill>
                    <a:schemeClr val="tx1"/>
                  </a:solidFill>
                </a:rPr>
                <a:t> </a:t>
              </a:r>
              <a:r>
                <a:rPr lang="es-CL" sz="700" dirty="0" err="1">
                  <a:solidFill>
                    <a:schemeClr val="tx1"/>
                  </a:solidFill>
                </a:rPr>
                <a:t>Foods</a:t>
              </a:r>
              <a:r>
                <a:rPr lang="es-CL" sz="700" dirty="0">
                  <a:solidFill>
                    <a:schemeClr val="tx1"/>
                  </a:solidFill>
                </a:rPr>
                <a:t> S.A.</a:t>
              </a:r>
            </a:p>
          </p:txBody>
        </p:sp>
      </p:grpSp>
      <p:grpSp>
        <p:nvGrpSpPr>
          <p:cNvPr id="100" name="44 Grupo">
            <a:extLst>
              <a:ext uri="{FF2B5EF4-FFF2-40B4-BE49-F238E27FC236}">
                <a16:creationId xmlns:a16="http://schemas.microsoft.com/office/drawing/2014/main" id="{8D441B5A-08C4-4BBE-97D9-99821712A9B9}"/>
              </a:ext>
            </a:extLst>
          </p:cNvPr>
          <p:cNvGrpSpPr/>
          <p:nvPr/>
        </p:nvGrpSpPr>
        <p:grpSpPr>
          <a:xfrm>
            <a:off x="870016" y="3091097"/>
            <a:ext cx="1112400" cy="745200"/>
            <a:chOff x="4716016" y="4941236"/>
            <a:chExt cx="1944000" cy="1152000"/>
          </a:xfrm>
        </p:grpSpPr>
        <p:pic>
          <p:nvPicPr>
            <p:cNvPr id="101" name="Imagen 59">
              <a:extLst>
                <a:ext uri="{FF2B5EF4-FFF2-40B4-BE49-F238E27FC236}">
                  <a16:creationId xmlns:a16="http://schemas.microsoft.com/office/drawing/2014/main" id="{FD198101-9E00-422C-B4FF-7E1180DE4CA9}"/>
                </a:ext>
              </a:extLst>
            </p:cNvPr>
            <p:cNvPicPr>
              <a:picLocks noChangeAspect="1" noChangeArrowheads="1"/>
            </p:cNvPicPr>
            <p:nvPr/>
          </p:nvPicPr>
          <p:blipFill>
            <a:blip r:embed="rId25">
              <a:extLst>
                <a:ext uri="{28A0092B-C50C-407E-A947-70E740481C1C}">
                  <a14:useLocalDpi xmlns:a14="http://schemas.microsoft.com/office/drawing/2010/main" val="0"/>
                </a:ext>
              </a:extLst>
            </a:blip>
            <a:stretch>
              <a:fillRect/>
            </a:stretch>
          </p:blipFill>
          <p:spPr bwMode="auto">
            <a:xfrm>
              <a:off x="4804833" y="5108577"/>
              <a:ext cx="1710451" cy="685918"/>
            </a:xfrm>
            <a:prstGeom prst="rect">
              <a:avLst/>
            </a:prstGeom>
            <a:noFill/>
          </p:spPr>
        </p:pic>
        <p:sp>
          <p:nvSpPr>
            <p:cNvPr id="102" name="119 Rectángulo redondeado">
              <a:extLst>
                <a:ext uri="{FF2B5EF4-FFF2-40B4-BE49-F238E27FC236}">
                  <a16:creationId xmlns:a16="http://schemas.microsoft.com/office/drawing/2014/main" id="{6B919551-D2C9-463A-A32C-F06018F882CD}"/>
                </a:ext>
              </a:extLst>
            </p:cNvPr>
            <p:cNvSpPr/>
            <p:nvPr/>
          </p:nvSpPr>
          <p:spPr>
            <a:xfrm>
              <a:off x="4716016" y="4941236"/>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700" dirty="0" err="1">
                  <a:solidFill>
                    <a:schemeClr val="tx1"/>
                  </a:solidFill>
                </a:rPr>
                <a:t>Friopack</a:t>
              </a:r>
              <a:r>
                <a:rPr lang="es-CL" sz="700" dirty="0">
                  <a:solidFill>
                    <a:schemeClr val="tx1"/>
                  </a:solidFill>
                </a:rPr>
                <a:t> S.A.</a:t>
              </a:r>
            </a:p>
          </p:txBody>
        </p:sp>
      </p:grpSp>
      <p:grpSp>
        <p:nvGrpSpPr>
          <p:cNvPr id="103" name="73 Grupo">
            <a:extLst>
              <a:ext uri="{FF2B5EF4-FFF2-40B4-BE49-F238E27FC236}">
                <a16:creationId xmlns:a16="http://schemas.microsoft.com/office/drawing/2014/main" id="{84B8184A-96AD-4C1E-89F9-CD511CB9DD34}"/>
              </a:ext>
            </a:extLst>
          </p:cNvPr>
          <p:cNvGrpSpPr/>
          <p:nvPr/>
        </p:nvGrpSpPr>
        <p:grpSpPr>
          <a:xfrm>
            <a:off x="4573528" y="2244335"/>
            <a:ext cx="1112400" cy="745200"/>
            <a:chOff x="323582" y="3501076"/>
            <a:chExt cx="1944000" cy="1152000"/>
          </a:xfrm>
        </p:grpSpPr>
        <p:pic>
          <p:nvPicPr>
            <p:cNvPr id="104" name="Picture 10">
              <a:extLst>
                <a:ext uri="{FF2B5EF4-FFF2-40B4-BE49-F238E27FC236}">
                  <a16:creationId xmlns:a16="http://schemas.microsoft.com/office/drawing/2014/main" id="{7C5BD090-DCE1-4B2F-B8D9-DDAF2FA0F572}"/>
                </a:ext>
              </a:extLst>
            </p:cNvPr>
            <p:cNvPicPr>
              <a:picLocks noChangeAspect="1" noChangeArrowheads="1"/>
            </p:cNvPicPr>
            <p:nvPr/>
          </p:nvPicPr>
          <p:blipFill>
            <a:blip r:embed="rId26">
              <a:extLst>
                <a:ext uri="{28A0092B-C50C-407E-A947-70E740481C1C}">
                  <a14:useLocalDpi xmlns:a14="http://schemas.microsoft.com/office/drawing/2010/main" val="0"/>
                </a:ext>
              </a:extLst>
            </a:blip>
            <a:stretch>
              <a:fillRect/>
            </a:stretch>
          </p:blipFill>
          <p:spPr bwMode="auto">
            <a:xfrm>
              <a:off x="421425" y="3685435"/>
              <a:ext cx="1736367" cy="624632"/>
            </a:xfrm>
            <a:prstGeom prst="rect">
              <a:avLst/>
            </a:prstGeom>
            <a:noFill/>
          </p:spPr>
        </p:pic>
        <p:sp>
          <p:nvSpPr>
            <p:cNvPr id="105" name="97 Rectángulo redondeado">
              <a:extLst>
                <a:ext uri="{FF2B5EF4-FFF2-40B4-BE49-F238E27FC236}">
                  <a16:creationId xmlns:a16="http://schemas.microsoft.com/office/drawing/2014/main" id="{CCB8181C-F938-49C0-AFB4-8C386A2073A0}"/>
                </a:ext>
              </a:extLst>
            </p:cNvPr>
            <p:cNvSpPr/>
            <p:nvPr/>
          </p:nvSpPr>
          <p:spPr>
            <a:xfrm>
              <a:off x="323582" y="3501076"/>
              <a:ext cx="1944000" cy="1152000"/>
            </a:xfrm>
            <a:prstGeom prst="round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nchorCtr="1"/>
            <a:lstStyle/>
            <a:p>
              <a:pPr algn="ctr"/>
              <a:r>
                <a:rPr lang="es-CL" sz="700" dirty="0" err="1">
                  <a:solidFill>
                    <a:schemeClr val="tx1"/>
                  </a:solidFill>
                </a:rPr>
                <a:t>Emp</a:t>
              </a:r>
              <a:r>
                <a:rPr lang="es-CL" sz="700" dirty="0">
                  <a:solidFill>
                    <a:schemeClr val="tx1"/>
                  </a:solidFill>
                </a:rPr>
                <a:t>. Portuaria Austral</a:t>
              </a:r>
            </a:p>
          </p:txBody>
        </p:sp>
      </p:grpSp>
      <p:sp>
        <p:nvSpPr>
          <p:cNvPr id="4" name="Rectángulo 3">
            <a:extLst>
              <a:ext uri="{FF2B5EF4-FFF2-40B4-BE49-F238E27FC236}">
                <a16:creationId xmlns:a16="http://schemas.microsoft.com/office/drawing/2014/main" id="{2BDF14A1-0E62-414C-9E35-6FCE046CC270}"/>
              </a:ext>
            </a:extLst>
          </p:cNvPr>
          <p:cNvSpPr/>
          <p:nvPr/>
        </p:nvSpPr>
        <p:spPr>
          <a:xfrm>
            <a:off x="791150" y="895046"/>
            <a:ext cx="7360921" cy="369332"/>
          </a:xfrm>
          <a:prstGeom prst="rect">
            <a:avLst/>
          </a:prstGeom>
        </p:spPr>
        <p:txBody>
          <a:bodyPr wrap="square">
            <a:spAutoFit/>
          </a:bodyPr>
          <a:lstStyle/>
          <a:p>
            <a:r>
              <a:rPr lang="es-CL" dirty="0"/>
              <a:t>Una solución estándar en la industria del salmón</a:t>
            </a:r>
          </a:p>
        </p:txBody>
      </p:sp>
    </p:spTree>
    <p:extLst>
      <p:ext uri="{BB962C8B-B14F-4D97-AF65-F5344CB8AC3E}">
        <p14:creationId xmlns:p14="http://schemas.microsoft.com/office/powerpoint/2010/main" val="298073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strips(downRight)">
                                      <p:cBhvr>
                                        <p:cTn id="7" dur="1000"/>
                                        <p:tgtEl>
                                          <p:spTgt spid="37"/>
                                        </p:tgtEl>
                                      </p:cBhvr>
                                    </p:animEffect>
                                  </p:childTnLst>
                                </p:cTn>
                              </p:par>
                              <p:par>
                                <p:cTn id="8" presetID="18" presetClass="entr" presetSubtype="6" fill="hold"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strips(downRight)">
                                      <p:cBhvr>
                                        <p:cTn id="10" dur="1000"/>
                                        <p:tgtEl>
                                          <p:spTgt spid="43"/>
                                        </p:tgtEl>
                                      </p:cBhvr>
                                    </p:animEffect>
                                  </p:childTnLst>
                                </p:cTn>
                              </p:par>
                              <p:par>
                                <p:cTn id="11" presetID="18" presetClass="entr" presetSubtype="6" fill="hold" nodeType="withEffect">
                                  <p:stCondLst>
                                    <p:cond delay="0"/>
                                  </p:stCondLst>
                                  <p:childTnLst>
                                    <p:set>
                                      <p:cBhvr>
                                        <p:cTn id="12" dur="1" fill="hold">
                                          <p:stCondLst>
                                            <p:cond delay="0"/>
                                          </p:stCondLst>
                                        </p:cTn>
                                        <p:tgtEl>
                                          <p:spTgt spid="49"/>
                                        </p:tgtEl>
                                        <p:attrNameLst>
                                          <p:attrName>style.visibility</p:attrName>
                                        </p:attrNameLst>
                                      </p:cBhvr>
                                      <p:to>
                                        <p:strVal val="visible"/>
                                      </p:to>
                                    </p:set>
                                    <p:animEffect transition="in" filter="strips(downRight)">
                                      <p:cBhvr>
                                        <p:cTn id="13" dur="1000"/>
                                        <p:tgtEl>
                                          <p:spTgt spid="49"/>
                                        </p:tgtEl>
                                      </p:cBhvr>
                                    </p:animEffect>
                                  </p:childTnLst>
                                </p:cTn>
                              </p:par>
                              <p:par>
                                <p:cTn id="14" presetID="18" presetClass="entr" presetSubtype="6" fill="hold"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strips(downRight)">
                                      <p:cBhvr>
                                        <p:cTn id="16" dur="1000"/>
                                        <p:tgtEl>
                                          <p:spTgt spid="61"/>
                                        </p:tgtEl>
                                      </p:cBhvr>
                                    </p:animEffect>
                                  </p:childTnLst>
                                </p:cTn>
                              </p:par>
                              <p:par>
                                <p:cTn id="17" presetID="18" presetClass="entr" presetSubtype="6" fill="hold" nodeType="withEffect">
                                  <p:stCondLst>
                                    <p:cond delay="0"/>
                                  </p:stCondLst>
                                  <p:childTnLst>
                                    <p:set>
                                      <p:cBhvr>
                                        <p:cTn id="18" dur="1" fill="hold">
                                          <p:stCondLst>
                                            <p:cond delay="0"/>
                                          </p:stCondLst>
                                        </p:cTn>
                                        <p:tgtEl>
                                          <p:spTgt spid="67"/>
                                        </p:tgtEl>
                                        <p:attrNameLst>
                                          <p:attrName>style.visibility</p:attrName>
                                        </p:attrNameLst>
                                      </p:cBhvr>
                                      <p:to>
                                        <p:strVal val="visible"/>
                                      </p:to>
                                    </p:set>
                                    <p:animEffect transition="in" filter="strips(downRight)">
                                      <p:cBhvr>
                                        <p:cTn id="19" dur="1000"/>
                                        <p:tgtEl>
                                          <p:spTgt spid="67"/>
                                        </p:tgtEl>
                                      </p:cBhvr>
                                    </p:animEffect>
                                  </p:childTnLst>
                                </p:cTn>
                              </p:par>
                              <p:par>
                                <p:cTn id="20" presetID="18" presetClass="entr" presetSubtype="6" fill="hold"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strips(downRight)">
                                      <p:cBhvr>
                                        <p:cTn id="22" dur="1000"/>
                                        <p:tgtEl>
                                          <p:spTgt spid="70"/>
                                        </p:tgtEl>
                                      </p:cBhvr>
                                    </p:animEffect>
                                  </p:childTnLst>
                                </p:cTn>
                              </p:par>
                              <p:par>
                                <p:cTn id="23" presetID="18" presetClass="entr" presetSubtype="6" fill="hold" nodeType="withEffect">
                                  <p:stCondLst>
                                    <p:cond delay="0"/>
                                  </p:stCondLst>
                                  <p:childTnLst>
                                    <p:set>
                                      <p:cBhvr>
                                        <p:cTn id="24" dur="1" fill="hold">
                                          <p:stCondLst>
                                            <p:cond delay="0"/>
                                          </p:stCondLst>
                                        </p:cTn>
                                        <p:tgtEl>
                                          <p:spTgt spid="73"/>
                                        </p:tgtEl>
                                        <p:attrNameLst>
                                          <p:attrName>style.visibility</p:attrName>
                                        </p:attrNameLst>
                                      </p:cBhvr>
                                      <p:to>
                                        <p:strVal val="visible"/>
                                      </p:to>
                                    </p:set>
                                    <p:animEffect transition="in" filter="strips(downRight)">
                                      <p:cBhvr>
                                        <p:cTn id="25" dur="1000"/>
                                        <p:tgtEl>
                                          <p:spTgt spid="73"/>
                                        </p:tgtEl>
                                      </p:cBhvr>
                                    </p:animEffect>
                                  </p:childTnLst>
                                </p:cTn>
                              </p:par>
                              <p:par>
                                <p:cTn id="26" presetID="18" presetClass="entr" presetSubtype="6" fill="hold" nodeType="withEffect">
                                  <p:stCondLst>
                                    <p:cond delay="0"/>
                                  </p:stCondLst>
                                  <p:childTnLst>
                                    <p:set>
                                      <p:cBhvr>
                                        <p:cTn id="27" dur="1" fill="hold">
                                          <p:stCondLst>
                                            <p:cond delay="0"/>
                                          </p:stCondLst>
                                        </p:cTn>
                                        <p:tgtEl>
                                          <p:spTgt spid="76"/>
                                        </p:tgtEl>
                                        <p:attrNameLst>
                                          <p:attrName>style.visibility</p:attrName>
                                        </p:attrNameLst>
                                      </p:cBhvr>
                                      <p:to>
                                        <p:strVal val="visible"/>
                                      </p:to>
                                    </p:set>
                                    <p:animEffect transition="in" filter="strips(downRight)">
                                      <p:cBhvr>
                                        <p:cTn id="28" dur="1000"/>
                                        <p:tgtEl>
                                          <p:spTgt spid="76"/>
                                        </p:tgtEl>
                                      </p:cBhvr>
                                    </p:animEffect>
                                  </p:childTnLst>
                                </p:cTn>
                              </p:par>
                              <p:par>
                                <p:cTn id="29" presetID="18" presetClass="entr" presetSubtype="6" fill="hold" nodeType="withEffect">
                                  <p:stCondLst>
                                    <p:cond delay="0"/>
                                  </p:stCondLst>
                                  <p:childTnLst>
                                    <p:set>
                                      <p:cBhvr>
                                        <p:cTn id="30" dur="1" fill="hold">
                                          <p:stCondLst>
                                            <p:cond delay="0"/>
                                          </p:stCondLst>
                                        </p:cTn>
                                        <p:tgtEl>
                                          <p:spTgt spid="82"/>
                                        </p:tgtEl>
                                        <p:attrNameLst>
                                          <p:attrName>style.visibility</p:attrName>
                                        </p:attrNameLst>
                                      </p:cBhvr>
                                      <p:to>
                                        <p:strVal val="visible"/>
                                      </p:to>
                                    </p:set>
                                    <p:animEffect transition="in" filter="strips(downRight)">
                                      <p:cBhvr>
                                        <p:cTn id="31" dur="1000"/>
                                        <p:tgtEl>
                                          <p:spTgt spid="82"/>
                                        </p:tgtEl>
                                      </p:cBhvr>
                                    </p:animEffect>
                                  </p:childTnLst>
                                </p:cTn>
                              </p:par>
                              <p:par>
                                <p:cTn id="32" presetID="18" presetClass="entr" presetSubtype="6" fill="hold" nodeType="withEffect">
                                  <p:stCondLst>
                                    <p:cond delay="0"/>
                                  </p:stCondLst>
                                  <p:childTnLst>
                                    <p:set>
                                      <p:cBhvr>
                                        <p:cTn id="33" dur="1" fill="hold">
                                          <p:stCondLst>
                                            <p:cond delay="0"/>
                                          </p:stCondLst>
                                        </p:cTn>
                                        <p:tgtEl>
                                          <p:spTgt spid="91"/>
                                        </p:tgtEl>
                                        <p:attrNameLst>
                                          <p:attrName>style.visibility</p:attrName>
                                        </p:attrNameLst>
                                      </p:cBhvr>
                                      <p:to>
                                        <p:strVal val="visible"/>
                                      </p:to>
                                    </p:set>
                                    <p:animEffect transition="in" filter="strips(downRight)">
                                      <p:cBhvr>
                                        <p:cTn id="34" dur="1000"/>
                                        <p:tgtEl>
                                          <p:spTgt spid="91"/>
                                        </p:tgtEl>
                                      </p:cBhvr>
                                    </p:animEffect>
                                  </p:childTnLst>
                                </p:cTn>
                              </p:par>
                              <p:par>
                                <p:cTn id="35" presetID="18" presetClass="entr" presetSubtype="6" fill="hold" nodeType="withEffect">
                                  <p:stCondLst>
                                    <p:cond delay="0"/>
                                  </p:stCondLst>
                                  <p:childTnLst>
                                    <p:set>
                                      <p:cBhvr>
                                        <p:cTn id="36" dur="1" fill="hold">
                                          <p:stCondLst>
                                            <p:cond delay="0"/>
                                          </p:stCondLst>
                                        </p:cTn>
                                        <p:tgtEl>
                                          <p:spTgt spid="94"/>
                                        </p:tgtEl>
                                        <p:attrNameLst>
                                          <p:attrName>style.visibility</p:attrName>
                                        </p:attrNameLst>
                                      </p:cBhvr>
                                      <p:to>
                                        <p:strVal val="visible"/>
                                      </p:to>
                                    </p:set>
                                    <p:animEffect transition="in" filter="strips(downRight)">
                                      <p:cBhvr>
                                        <p:cTn id="37" dur="1000"/>
                                        <p:tgtEl>
                                          <p:spTgt spid="94"/>
                                        </p:tgtEl>
                                      </p:cBhvr>
                                    </p:animEffect>
                                  </p:childTnLst>
                                </p:cTn>
                              </p:par>
                              <p:par>
                                <p:cTn id="38" presetID="18" presetClass="entr" presetSubtype="6" fill="hold" nodeType="withEffect">
                                  <p:stCondLst>
                                    <p:cond delay="0"/>
                                  </p:stCondLst>
                                  <p:childTnLst>
                                    <p:set>
                                      <p:cBhvr>
                                        <p:cTn id="39" dur="1" fill="hold">
                                          <p:stCondLst>
                                            <p:cond delay="0"/>
                                          </p:stCondLst>
                                        </p:cTn>
                                        <p:tgtEl>
                                          <p:spTgt spid="100"/>
                                        </p:tgtEl>
                                        <p:attrNameLst>
                                          <p:attrName>style.visibility</p:attrName>
                                        </p:attrNameLst>
                                      </p:cBhvr>
                                      <p:to>
                                        <p:strVal val="visible"/>
                                      </p:to>
                                    </p:set>
                                    <p:animEffect transition="in" filter="strips(downRight)">
                                      <p:cBhvr>
                                        <p:cTn id="40" dur="1000"/>
                                        <p:tgtEl>
                                          <p:spTgt spid="100"/>
                                        </p:tgtEl>
                                      </p:cBhvr>
                                    </p:animEffect>
                                  </p:childTnLst>
                                </p:cTn>
                              </p:par>
                            </p:childTnLst>
                          </p:cTn>
                        </p:par>
                        <p:par>
                          <p:cTn id="41" fill="hold">
                            <p:stCondLst>
                              <p:cond delay="1000"/>
                            </p:stCondLst>
                            <p:childTnLst>
                              <p:par>
                                <p:cTn id="42" presetID="18" presetClass="entr" presetSubtype="12"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strips(downLeft)">
                                      <p:cBhvr>
                                        <p:cTn id="44" dur="1000"/>
                                        <p:tgtEl>
                                          <p:spTgt spid="25"/>
                                        </p:tgtEl>
                                      </p:cBhvr>
                                    </p:animEffect>
                                  </p:childTnLst>
                                </p:cTn>
                              </p:par>
                              <p:par>
                                <p:cTn id="45" presetID="18" presetClass="entr" presetSubtype="12" fill="hold" nodeType="withEffect">
                                  <p:stCondLst>
                                    <p:cond delay="0"/>
                                  </p:stCondLst>
                                  <p:childTnLst>
                                    <p:set>
                                      <p:cBhvr>
                                        <p:cTn id="46" dur="1" fill="hold">
                                          <p:stCondLst>
                                            <p:cond delay="0"/>
                                          </p:stCondLst>
                                        </p:cTn>
                                        <p:tgtEl>
                                          <p:spTgt spid="40"/>
                                        </p:tgtEl>
                                        <p:attrNameLst>
                                          <p:attrName>style.visibility</p:attrName>
                                        </p:attrNameLst>
                                      </p:cBhvr>
                                      <p:to>
                                        <p:strVal val="visible"/>
                                      </p:to>
                                    </p:set>
                                    <p:animEffect transition="in" filter="strips(downLeft)">
                                      <p:cBhvr>
                                        <p:cTn id="47" dur="1000"/>
                                        <p:tgtEl>
                                          <p:spTgt spid="40"/>
                                        </p:tgtEl>
                                      </p:cBhvr>
                                    </p:animEffect>
                                  </p:childTnLst>
                                </p:cTn>
                              </p:par>
                              <p:par>
                                <p:cTn id="48" presetID="18" presetClass="entr" presetSubtype="12" fill="hold" nodeType="with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strips(downLeft)">
                                      <p:cBhvr>
                                        <p:cTn id="50" dur="1000"/>
                                        <p:tgtEl>
                                          <p:spTgt spid="46"/>
                                        </p:tgtEl>
                                      </p:cBhvr>
                                    </p:animEffect>
                                  </p:childTnLst>
                                </p:cTn>
                              </p:par>
                              <p:par>
                                <p:cTn id="51" presetID="18" presetClass="entr" presetSubtype="12" fill="hold" nodeType="withEffect">
                                  <p:stCondLst>
                                    <p:cond delay="0"/>
                                  </p:stCondLst>
                                  <p:childTnLst>
                                    <p:set>
                                      <p:cBhvr>
                                        <p:cTn id="52" dur="1" fill="hold">
                                          <p:stCondLst>
                                            <p:cond delay="0"/>
                                          </p:stCondLst>
                                        </p:cTn>
                                        <p:tgtEl>
                                          <p:spTgt spid="52"/>
                                        </p:tgtEl>
                                        <p:attrNameLst>
                                          <p:attrName>style.visibility</p:attrName>
                                        </p:attrNameLst>
                                      </p:cBhvr>
                                      <p:to>
                                        <p:strVal val="visible"/>
                                      </p:to>
                                    </p:set>
                                    <p:animEffect transition="in" filter="strips(downLeft)">
                                      <p:cBhvr>
                                        <p:cTn id="53" dur="1000"/>
                                        <p:tgtEl>
                                          <p:spTgt spid="52"/>
                                        </p:tgtEl>
                                      </p:cBhvr>
                                    </p:animEffect>
                                  </p:childTnLst>
                                </p:cTn>
                              </p:par>
                              <p:par>
                                <p:cTn id="54" presetID="18" presetClass="entr" presetSubtype="12" fill="hold" nodeType="with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strips(downLeft)">
                                      <p:cBhvr>
                                        <p:cTn id="56" dur="1000"/>
                                        <p:tgtEl>
                                          <p:spTgt spid="55"/>
                                        </p:tgtEl>
                                      </p:cBhvr>
                                    </p:animEffect>
                                  </p:childTnLst>
                                </p:cTn>
                              </p:par>
                              <p:par>
                                <p:cTn id="57" presetID="18" presetClass="entr" presetSubtype="12" fill="hold" nodeType="withEffect">
                                  <p:stCondLst>
                                    <p:cond delay="0"/>
                                  </p:stCondLst>
                                  <p:childTnLst>
                                    <p:set>
                                      <p:cBhvr>
                                        <p:cTn id="58" dur="1" fill="hold">
                                          <p:stCondLst>
                                            <p:cond delay="0"/>
                                          </p:stCondLst>
                                        </p:cTn>
                                        <p:tgtEl>
                                          <p:spTgt spid="58"/>
                                        </p:tgtEl>
                                        <p:attrNameLst>
                                          <p:attrName>style.visibility</p:attrName>
                                        </p:attrNameLst>
                                      </p:cBhvr>
                                      <p:to>
                                        <p:strVal val="visible"/>
                                      </p:to>
                                    </p:set>
                                    <p:animEffect transition="in" filter="strips(downLeft)">
                                      <p:cBhvr>
                                        <p:cTn id="59" dur="1000"/>
                                        <p:tgtEl>
                                          <p:spTgt spid="58"/>
                                        </p:tgtEl>
                                      </p:cBhvr>
                                    </p:animEffect>
                                  </p:childTnLst>
                                </p:cTn>
                              </p:par>
                              <p:par>
                                <p:cTn id="60" presetID="18" presetClass="entr" presetSubtype="12" fill="hold" nodeType="with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strips(downLeft)">
                                      <p:cBhvr>
                                        <p:cTn id="62" dur="1000"/>
                                        <p:tgtEl>
                                          <p:spTgt spid="64"/>
                                        </p:tgtEl>
                                      </p:cBhvr>
                                    </p:animEffect>
                                  </p:childTnLst>
                                </p:cTn>
                              </p:par>
                              <p:par>
                                <p:cTn id="63" presetID="18" presetClass="entr" presetSubtype="12" fill="hold" nodeType="with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strips(downLeft)">
                                      <p:cBhvr>
                                        <p:cTn id="65" dur="1000"/>
                                        <p:tgtEl>
                                          <p:spTgt spid="79"/>
                                        </p:tgtEl>
                                      </p:cBhvr>
                                    </p:animEffect>
                                  </p:childTnLst>
                                </p:cTn>
                              </p:par>
                              <p:par>
                                <p:cTn id="66" presetID="18" presetClass="entr" presetSubtype="12" fill="hold" nodeType="withEffect">
                                  <p:stCondLst>
                                    <p:cond delay="0"/>
                                  </p:stCondLst>
                                  <p:childTnLst>
                                    <p:set>
                                      <p:cBhvr>
                                        <p:cTn id="67" dur="1" fill="hold">
                                          <p:stCondLst>
                                            <p:cond delay="0"/>
                                          </p:stCondLst>
                                        </p:cTn>
                                        <p:tgtEl>
                                          <p:spTgt spid="85"/>
                                        </p:tgtEl>
                                        <p:attrNameLst>
                                          <p:attrName>style.visibility</p:attrName>
                                        </p:attrNameLst>
                                      </p:cBhvr>
                                      <p:to>
                                        <p:strVal val="visible"/>
                                      </p:to>
                                    </p:set>
                                    <p:animEffect transition="in" filter="strips(downLeft)">
                                      <p:cBhvr>
                                        <p:cTn id="68" dur="1000"/>
                                        <p:tgtEl>
                                          <p:spTgt spid="85"/>
                                        </p:tgtEl>
                                      </p:cBhvr>
                                    </p:animEffect>
                                  </p:childTnLst>
                                </p:cTn>
                              </p:par>
                              <p:par>
                                <p:cTn id="69" presetID="18" presetClass="entr" presetSubtype="12" fill="hold" nodeType="withEffect">
                                  <p:stCondLst>
                                    <p:cond delay="0"/>
                                  </p:stCondLst>
                                  <p:childTnLst>
                                    <p:set>
                                      <p:cBhvr>
                                        <p:cTn id="70" dur="1" fill="hold">
                                          <p:stCondLst>
                                            <p:cond delay="0"/>
                                          </p:stCondLst>
                                        </p:cTn>
                                        <p:tgtEl>
                                          <p:spTgt spid="88"/>
                                        </p:tgtEl>
                                        <p:attrNameLst>
                                          <p:attrName>style.visibility</p:attrName>
                                        </p:attrNameLst>
                                      </p:cBhvr>
                                      <p:to>
                                        <p:strVal val="visible"/>
                                      </p:to>
                                    </p:set>
                                    <p:animEffect transition="in" filter="strips(downLeft)">
                                      <p:cBhvr>
                                        <p:cTn id="71" dur="1000"/>
                                        <p:tgtEl>
                                          <p:spTgt spid="88"/>
                                        </p:tgtEl>
                                      </p:cBhvr>
                                    </p:animEffect>
                                  </p:childTnLst>
                                </p:cTn>
                              </p:par>
                              <p:par>
                                <p:cTn id="72" presetID="18" presetClass="entr" presetSubtype="12" fill="hold" nodeType="withEffect">
                                  <p:stCondLst>
                                    <p:cond delay="0"/>
                                  </p:stCondLst>
                                  <p:childTnLst>
                                    <p:set>
                                      <p:cBhvr>
                                        <p:cTn id="73" dur="1" fill="hold">
                                          <p:stCondLst>
                                            <p:cond delay="0"/>
                                          </p:stCondLst>
                                        </p:cTn>
                                        <p:tgtEl>
                                          <p:spTgt spid="97"/>
                                        </p:tgtEl>
                                        <p:attrNameLst>
                                          <p:attrName>style.visibility</p:attrName>
                                        </p:attrNameLst>
                                      </p:cBhvr>
                                      <p:to>
                                        <p:strVal val="visible"/>
                                      </p:to>
                                    </p:set>
                                    <p:animEffect transition="in" filter="strips(downLeft)">
                                      <p:cBhvr>
                                        <p:cTn id="74" dur="1000"/>
                                        <p:tgtEl>
                                          <p:spTgt spid="97"/>
                                        </p:tgtEl>
                                      </p:cBhvr>
                                    </p:animEffect>
                                  </p:childTnLst>
                                </p:cTn>
                              </p:par>
                              <p:par>
                                <p:cTn id="75" presetID="18" presetClass="entr" presetSubtype="12" fill="hold" nodeType="withEffect">
                                  <p:stCondLst>
                                    <p:cond delay="0"/>
                                  </p:stCondLst>
                                  <p:childTnLst>
                                    <p:set>
                                      <p:cBhvr>
                                        <p:cTn id="76" dur="1" fill="hold">
                                          <p:stCondLst>
                                            <p:cond delay="0"/>
                                          </p:stCondLst>
                                        </p:cTn>
                                        <p:tgtEl>
                                          <p:spTgt spid="103"/>
                                        </p:tgtEl>
                                        <p:attrNameLst>
                                          <p:attrName>style.visibility</p:attrName>
                                        </p:attrNameLst>
                                      </p:cBhvr>
                                      <p:to>
                                        <p:strVal val="visible"/>
                                      </p:to>
                                    </p:set>
                                    <p:animEffect transition="in" filter="strips(downLeft)">
                                      <p:cBhvr>
                                        <p:cTn id="77" dur="10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0" name="Grupo 89"/>
          <p:cNvGrpSpPr/>
          <p:nvPr/>
        </p:nvGrpSpPr>
        <p:grpSpPr>
          <a:xfrm>
            <a:off x="5419344" y="845644"/>
            <a:ext cx="3553199" cy="5306199"/>
            <a:chOff x="5419344" y="845644"/>
            <a:chExt cx="3553199" cy="5306199"/>
          </a:xfrm>
        </p:grpSpPr>
        <p:grpSp>
          <p:nvGrpSpPr>
            <p:cNvPr id="93" name="44 Grupo"/>
            <p:cNvGrpSpPr/>
            <p:nvPr/>
          </p:nvGrpSpPr>
          <p:grpSpPr>
            <a:xfrm>
              <a:off x="5419344" y="845644"/>
              <a:ext cx="3553199" cy="5306199"/>
              <a:chOff x="5477400" y="1024130"/>
              <a:chExt cx="3553199" cy="5099810"/>
            </a:xfrm>
            <a:solidFill>
              <a:srgbClr val="E1EBF7"/>
            </a:solidFill>
          </p:grpSpPr>
          <p:sp>
            <p:nvSpPr>
              <p:cNvPr id="123" name="186 Recortar rectángulo de esquina diagonal"/>
              <p:cNvSpPr/>
              <p:nvPr/>
            </p:nvSpPr>
            <p:spPr>
              <a:xfrm>
                <a:off x="5566160" y="1292374"/>
                <a:ext cx="3456384" cy="4831566"/>
              </a:xfrm>
              <a:prstGeom prst="snip2DiagRect">
                <a:avLst/>
              </a:prstGeom>
              <a:grpFill/>
              <a:ln w="317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sp>
            <p:nvSpPr>
              <p:cNvPr id="139" name="16 CuadroTexto"/>
              <p:cNvSpPr txBox="1"/>
              <p:nvPr/>
            </p:nvSpPr>
            <p:spPr>
              <a:xfrm rot="10800000" flipV="1">
                <a:off x="6096301" y="2380491"/>
                <a:ext cx="936104" cy="217779"/>
              </a:xfrm>
              <a:prstGeom prst="rect">
                <a:avLst/>
              </a:prstGeom>
              <a:grpFill/>
            </p:spPr>
            <p:txBody>
              <a:bodyPr wrap="square" lIns="36000" tIns="36000" rIns="36000" bIns="36000" rtlCol="0">
                <a:spAutoFit/>
              </a:bodyPr>
              <a:lstStyle/>
              <a:p>
                <a:pPr algn="ctr"/>
                <a:r>
                  <a:rPr lang="es-CL" sz="1000" dirty="0"/>
                  <a:t>Transporte</a:t>
                </a:r>
              </a:p>
            </p:txBody>
          </p:sp>
          <p:sp>
            <p:nvSpPr>
              <p:cNvPr id="125" name="31 CuadroTexto"/>
              <p:cNvSpPr txBox="1"/>
              <p:nvPr/>
            </p:nvSpPr>
            <p:spPr>
              <a:xfrm rot="10800000" flipV="1">
                <a:off x="7019917" y="5546576"/>
                <a:ext cx="1296144" cy="217778"/>
              </a:xfrm>
              <a:prstGeom prst="rect">
                <a:avLst/>
              </a:prstGeom>
              <a:grpFill/>
            </p:spPr>
            <p:txBody>
              <a:bodyPr wrap="square" lIns="36000" tIns="36000" rIns="36000" bIns="36000" rtlCol="0">
                <a:spAutoFit/>
              </a:bodyPr>
              <a:lstStyle/>
              <a:p>
                <a:pPr algn="ctr"/>
                <a:r>
                  <a:rPr lang="es-CL" sz="1000" dirty="0"/>
                  <a:t>Call Center</a:t>
                </a:r>
              </a:p>
            </p:txBody>
          </p:sp>
          <p:sp>
            <p:nvSpPr>
              <p:cNvPr id="137" name="29 CuadroTexto"/>
              <p:cNvSpPr txBox="1"/>
              <p:nvPr/>
            </p:nvSpPr>
            <p:spPr>
              <a:xfrm rot="10800000" flipV="1">
                <a:off x="7878471" y="4930612"/>
                <a:ext cx="1152128" cy="217778"/>
              </a:xfrm>
              <a:prstGeom prst="rect">
                <a:avLst/>
              </a:prstGeom>
              <a:grpFill/>
            </p:spPr>
            <p:txBody>
              <a:bodyPr wrap="square" lIns="36000" tIns="36000" rIns="36000" bIns="36000" rtlCol="0">
                <a:spAutoFit/>
              </a:bodyPr>
              <a:lstStyle/>
              <a:p>
                <a:pPr algn="ctr"/>
                <a:r>
                  <a:rPr lang="es-CL" sz="1000" dirty="0"/>
                  <a:t>Seguridad</a:t>
                </a:r>
              </a:p>
            </p:txBody>
          </p:sp>
          <p:grpSp>
            <p:nvGrpSpPr>
              <p:cNvPr id="127" name="193 Grupo"/>
              <p:cNvGrpSpPr/>
              <p:nvPr/>
            </p:nvGrpSpPr>
            <p:grpSpPr>
              <a:xfrm>
                <a:off x="6003099" y="5007222"/>
                <a:ext cx="1152128" cy="974909"/>
                <a:chOff x="6003099" y="5007222"/>
                <a:chExt cx="1152128" cy="974909"/>
              </a:xfrm>
              <a:grpFill/>
            </p:grpSpPr>
            <p:sp>
              <p:nvSpPr>
                <p:cNvPr id="135" name="33 CuadroTexto"/>
                <p:cNvSpPr txBox="1"/>
                <p:nvPr/>
              </p:nvSpPr>
              <p:spPr>
                <a:xfrm rot="10800000" flipV="1">
                  <a:off x="6003099" y="5764354"/>
                  <a:ext cx="1152128" cy="217777"/>
                </a:xfrm>
                <a:prstGeom prst="rect">
                  <a:avLst/>
                </a:prstGeom>
                <a:noFill/>
              </p:spPr>
              <p:txBody>
                <a:bodyPr wrap="square" lIns="36000" tIns="36000" rIns="36000" bIns="36000" rtlCol="0">
                  <a:spAutoFit/>
                </a:bodyPr>
                <a:lstStyle/>
                <a:p>
                  <a:pPr algn="ctr"/>
                  <a:r>
                    <a:rPr lang="es-CL" sz="1000" dirty="0"/>
                    <a:t>Outsourcing</a:t>
                  </a:r>
                </a:p>
              </p:txBody>
            </p:sp>
            <p:pic>
              <p:nvPicPr>
                <p:cNvPr id="136" name="Picture 135" descr="E:\Archivos temporales de Internet\Content.IE5\99ZBB2BD\MC900442096[1].wmf"/>
                <p:cNvPicPr>
                  <a:picLocks noChangeAspect="1" noChangeArrowheads="1"/>
                </p:cNvPicPr>
                <p:nvPr/>
              </p:nvPicPr>
              <p:blipFill>
                <a:blip r:embed="rId3" cstate="print">
                  <a:grayscl/>
                </a:blip>
                <a:srcRect/>
                <a:stretch>
                  <a:fillRect/>
                </a:stretch>
              </p:blipFill>
              <p:spPr bwMode="auto">
                <a:xfrm>
                  <a:off x="6091498" y="5007222"/>
                  <a:ext cx="920029" cy="714338"/>
                </a:xfrm>
                <a:prstGeom prst="rect">
                  <a:avLst/>
                </a:prstGeom>
                <a:grpFill/>
              </p:spPr>
            </p:pic>
          </p:grpSp>
          <p:sp>
            <p:nvSpPr>
              <p:cNvPr id="128" name="158 CuadroTexto"/>
              <p:cNvSpPr txBox="1"/>
              <p:nvPr/>
            </p:nvSpPr>
            <p:spPr>
              <a:xfrm>
                <a:off x="5477400" y="1024130"/>
                <a:ext cx="2808312" cy="325386"/>
              </a:xfrm>
              <a:prstGeom prst="rect">
                <a:avLst/>
              </a:prstGeom>
              <a:noFill/>
            </p:spPr>
            <p:txBody>
              <a:bodyPr wrap="square" rtlCol="0">
                <a:spAutoFit/>
              </a:bodyPr>
              <a:lstStyle/>
              <a:p>
                <a:r>
                  <a:rPr lang="es-CL" sz="1600" b="1" dirty="0"/>
                  <a:t>CONTRATISTAS</a:t>
                </a:r>
              </a:p>
            </p:txBody>
          </p:sp>
          <p:grpSp>
            <p:nvGrpSpPr>
              <p:cNvPr id="129" name="188 Grupo"/>
              <p:cNvGrpSpPr/>
              <p:nvPr/>
            </p:nvGrpSpPr>
            <p:grpSpPr>
              <a:xfrm>
                <a:off x="7258788" y="2158826"/>
                <a:ext cx="1691748" cy="935046"/>
                <a:chOff x="7330796" y="1942802"/>
                <a:chExt cx="1691748" cy="935046"/>
              </a:xfrm>
              <a:grpFill/>
            </p:grpSpPr>
            <p:pic>
              <p:nvPicPr>
                <p:cNvPr id="133" name="Picture 18" descr="E:\Archivos temporales de Internet\Content.IE5\2TJ5L2OO\MC900379453[1].wmf"/>
                <p:cNvPicPr>
                  <a:picLocks noChangeAspect="1" noChangeArrowheads="1"/>
                </p:cNvPicPr>
                <p:nvPr/>
              </p:nvPicPr>
              <p:blipFill>
                <a:blip r:embed="rId4" cstate="print"/>
                <a:srcRect/>
                <a:stretch>
                  <a:fillRect/>
                </a:stretch>
              </p:blipFill>
              <p:spPr bwMode="auto">
                <a:xfrm>
                  <a:off x="8266900" y="2216733"/>
                  <a:ext cx="755644" cy="661115"/>
                </a:xfrm>
                <a:prstGeom prst="rect">
                  <a:avLst/>
                </a:prstGeom>
                <a:grpFill/>
              </p:spPr>
            </p:pic>
            <p:sp>
              <p:nvSpPr>
                <p:cNvPr id="134" name="22 CuadroTexto"/>
                <p:cNvSpPr txBox="1"/>
                <p:nvPr/>
              </p:nvSpPr>
              <p:spPr>
                <a:xfrm rot="10800000" flipV="1">
                  <a:off x="7330796" y="1942802"/>
                  <a:ext cx="936104" cy="365681"/>
                </a:xfrm>
                <a:prstGeom prst="rect">
                  <a:avLst/>
                </a:prstGeom>
                <a:grpFill/>
              </p:spPr>
              <p:txBody>
                <a:bodyPr wrap="square" lIns="36000" tIns="36000" rIns="36000" bIns="36000" rtlCol="0">
                  <a:spAutoFit/>
                </a:bodyPr>
                <a:lstStyle/>
                <a:p>
                  <a:pPr algn="ctr"/>
                  <a:r>
                    <a:rPr lang="es-CL" sz="1000" dirty="0"/>
                    <a:t>Mantenimiento, instalaciones</a:t>
                  </a:r>
                </a:p>
              </p:txBody>
            </p:sp>
          </p:grpSp>
          <p:grpSp>
            <p:nvGrpSpPr>
              <p:cNvPr id="130" name="190 Grupo"/>
              <p:cNvGrpSpPr/>
              <p:nvPr/>
            </p:nvGrpSpPr>
            <p:grpSpPr>
              <a:xfrm>
                <a:off x="7851372" y="3405016"/>
                <a:ext cx="1152128" cy="868090"/>
                <a:chOff x="7851372" y="3405016"/>
                <a:chExt cx="1152128" cy="868090"/>
              </a:xfrm>
              <a:grpFill/>
            </p:grpSpPr>
            <p:sp>
              <p:nvSpPr>
                <p:cNvPr id="131" name="26 CuadroTexto"/>
                <p:cNvSpPr txBox="1"/>
                <p:nvPr/>
              </p:nvSpPr>
              <p:spPr>
                <a:xfrm rot="10800000" flipV="1">
                  <a:off x="7851372" y="4055328"/>
                  <a:ext cx="1152128" cy="217778"/>
                </a:xfrm>
                <a:prstGeom prst="rect">
                  <a:avLst/>
                </a:prstGeom>
                <a:grpFill/>
              </p:spPr>
              <p:txBody>
                <a:bodyPr wrap="square" lIns="36000" tIns="36000" rIns="36000" bIns="36000" rtlCol="0">
                  <a:spAutoFit/>
                </a:bodyPr>
                <a:lstStyle/>
                <a:p>
                  <a:pPr algn="ctr"/>
                  <a:r>
                    <a:rPr lang="es-CL" sz="1000" dirty="0"/>
                    <a:t>Alimentación</a:t>
                  </a:r>
                </a:p>
              </p:txBody>
            </p:sp>
            <p:pic>
              <p:nvPicPr>
                <p:cNvPr id="132" name="Picture 22" descr="E:\Archivos temporales de Internet\Content.IE5\K9JQEBC3\MC900355951[1].wmf"/>
                <p:cNvPicPr>
                  <a:picLocks noChangeAspect="1" noChangeArrowheads="1"/>
                </p:cNvPicPr>
                <p:nvPr/>
              </p:nvPicPr>
              <p:blipFill>
                <a:blip r:embed="rId5" cstate="print"/>
                <a:srcRect/>
                <a:stretch>
                  <a:fillRect/>
                </a:stretch>
              </p:blipFill>
              <p:spPr bwMode="auto">
                <a:xfrm>
                  <a:off x="8148419" y="3405016"/>
                  <a:ext cx="584748" cy="699721"/>
                </a:xfrm>
                <a:prstGeom prst="rect">
                  <a:avLst/>
                </a:prstGeom>
                <a:grpFill/>
              </p:spPr>
            </p:pic>
          </p:grpSp>
          <p:sp>
            <p:nvSpPr>
              <p:cNvPr id="108" name="16 CuadroTexto">
                <a:extLst>
                  <a:ext uri="{FF2B5EF4-FFF2-40B4-BE49-F238E27FC236}">
                    <a16:creationId xmlns:a16="http://schemas.microsoft.com/office/drawing/2014/main" id="{B2368ADF-2D91-48A1-AAC9-920E6071DE87}"/>
                  </a:ext>
                </a:extLst>
              </p:cNvPr>
              <p:cNvSpPr txBox="1"/>
              <p:nvPr/>
            </p:nvSpPr>
            <p:spPr>
              <a:xfrm rot="10800000" flipV="1">
                <a:off x="8094495" y="3068078"/>
                <a:ext cx="936104" cy="217779"/>
              </a:xfrm>
              <a:prstGeom prst="rect">
                <a:avLst/>
              </a:prstGeom>
              <a:grpFill/>
            </p:spPr>
            <p:txBody>
              <a:bodyPr wrap="square" lIns="36000" tIns="36000" rIns="36000" bIns="36000" rtlCol="0">
                <a:spAutoFit/>
              </a:bodyPr>
              <a:lstStyle/>
              <a:p>
                <a:pPr algn="ctr"/>
                <a:r>
                  <a:rPr lang="es-CL" sz="1000" dirty="0"/>
                  <a:t>Aseo</a:t>
                </a:r>
              </a:p>
            </p:txBody>
          </p:sp>
        </p:grpSp>
        <p:pic>
          <p:nvPicPr>
            <p:cNvPr id="122" name="Imagen 1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3808" y="4852004"/>
              <a:ext cx="634690" cy="634690"/>
            </a:xfrm>
            <a:prstGeom prst="rect">
              <a:avLst/>
            </a:prstGeom>
          </p:spPr>
        </p:pic>
      </p:grpSp>
      <p:grpSp>
        <p:nvGrpSpPr>
          <p:cNvPr id="16" name="Grupo 15"/>
          <p:cNvGrpSpPr/>
          <p:nvPr/>
        </p:nvGrpSpPr>
        <p:grpSpPr>
          <a:xfrm>
            <a:off x="78158" y="865352"/>
            <a:ext cx="3311882" cy="5240174"/>
            <a:chOff x="78158" y="865352"/>
            <a:chExt cx="3311882" cy="5240174"/>
          </a:xfrm>
        </p:grpSpPr>
        <p:grpSp>
          <p:nvGrpSpPr>
            <p:cNvPr id="44" name="43 Grupo"/>
            <p:cNvGrpSpPr/>
            <p:nvPr/>
          </p:nvGrpSpPr>
          <p:grpSpPr>
            <a:xfrm>
              <a:off x="78158" y="865352"/>
              <a:ext cx="3311882" cy="5240174"/>
              <a:chOff x="-377229" y="781114"/>
              <a:chExt cx="3585459" cy="5240174"/>
            </a:xfrm>
          </p:grpSpPr>
          <p:sp>
            <p:nvSpPr>
              <p:cNvPr id="188" name="187 Recortar rectángulo de esquina diagonal"/>
              <p:cNvSpPr/>
              <p:nvPr/>
            </p:nvSpPr>
            <p:spPr>
              <a:xfrm>
                <a:off x="-68488" y="1040506"/>
                <a:ext cx="3276718" cy="4980782"/>
              </a:xfrm>
              <a:prstGeom prst="snip2DiagRect">
                <a:avLst/>
              </a:prstGeom>
              <a:solidFill>
                <a:srgbClr val="E1EBF7"/>
              </a:solidFill>
              <a:ln w="3175">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68" name="167 Grupo"/>
              <p:cNvGrpSpPr/>
              <p:nvPr/>
            </p:nvGrpSpPr>
            <p:grpSpPr>
              <a:xfrm>
                <a:off x="-377229" y="781114"/>
                <a:ext cx="2876717" cy="5105427"/>
                <a:chOff x="-268659" y="1573202"/>
                <a:chExt cx="2876717" cy="5105427"/>
              </a:xfrm>
            </p:grpSpPr>
            <p:pic>
              <p:nvPicPr>
                <p:cNvPr id="94" name="Picture 5"/>
                <p:cNvPicPr>
                  <a:picLocks noChangeAspect="1" noChangeArrowheads="1"/>
                </p:cNvPicPr>
                <p:nvPr/>
              </p:nvPicPr>
              <p:blipFill rotWithShape="1">
                <a:blip r:embed="rId7" cstate="print">
                  <a:grayscl/>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val="0"/>
                    </a:ext>
                  </a:extLst>
                </a:blip>
                <a:srcRect l="28085" t="1751" r="24867"/>
                <a:stretch/>
              </p:blipFill>
              <p:spPr bwMode="auto">
                <a:xfrm>
                  <a:off x="-268659" y="2086484"/>
                  <a:ext cx="1294529" cy="4592145"/>
                </a:xfrm>
                <a:prstGeom prst="rect">
                  <a:avLst/>
                </a:prstGeom>
                <a:noFill/>
              </p:spPr>
            </p:pic>
            <p:pic>
              <p:nvPicPr>
                <p:cNvPr id="1029" name="Picture 5"/>
                <p:cNvPicPr>
                  <a:picLocks noChangeAspect="1" noChangeArrowheads="1"/>
                </p:cNvPicPr>
                <p:nvPr/>
              </p:nvPicPr>
              <p:blipFill>
                <a:blip r:embed="rId9" cstate="print">
                  <a:clrChange>
                    <a:clrFrom>
                      <a:srgbClr val="FBFFFE"/>
                    </a:clrFrom>
                    <a:clrTo>
                      <a:srgbClr val="FBFFFE">
                        <a:alpha val="0"/>
                      </a:srgbClr>
                    </a:clrTo>
                  </a:clrChange>
                  <a:extLst>
                    <a:ext uri="{28A0092B-C50C-407E-A947-70E740481C1C}">
                      <a14:useLocalDpi xmlns:a14="http://schemas.microsoft.com/office/drawing/2010/main" val="0"/>
                    </a:ext>
                  </a:extLst>
                </a:blip>
                <a:stretch>
                  <a:fillRect/>
                </a:stretch>
              </p:blipFill>
              <p:spPr bwMode="auto">
                <a:xfrm>
                  <a:off x="13238" y="3535345"/>
                  <a:ext cx="401003" cy="601505"/>
                </a:xfrm>
                <a:prstGeom prst="rect">
                  <a:avLst/>
                </a:prstGeom>
                <a:noFill/>
              </p:spPr>
            </p:pic>
            <p:sp>
              <p:nvSpPr>
                <p:cNvPr id="160" name="159 CuadroTexto"/>
                <p:cNvSpPr txBox="1"/>
                <p:nvPr/>
              </p:nvSpPr>
              <p:spPr>
                <a:xfrm>
                  <a:off x="447815" y="1957385"/>
                  <a:ext cx="2160243" cy="480131"/>
                </a:xfrm>
                <a:prstGeom prst="rect">
                  <a:avLst/>
                </a:prstGeom>
                <a:noFill/>
              </p:spPr>
              <p:txBody>
                <a:bodyPr wrap="square" rtlCol="0">
                  <a:spAutoFit/>
                </a:bodyPr>
                <a:lstStyle/>
                <a:p>
                  <a:pPr algn="ctr">
                    <a:lnSpc>
                      <a:spcPct val="90000"/>
                    </a:lnSpc>
                  </a:pPr>
                  <a:r>
                    <a:rPr lang="es-CL" sz="1400" b="1" dirty="0"/>
                    <a:t>Plantas, sucursales  y otras instalaciones</a:t>
                  </a:r>
                </a:p>
              </p:txBody>
            </p:sp>
            <p:sp>
              <p:nvSpPr>
                <p:cNvPr id="86" name="159 CuadroTexto"/>
                <p:cNvSpPr txBox="1"/>
                <p:nvPr/>
              </p:nvSpPr>
              <p:spPr>
                <a:xfrm>
                  <a:off x="-73326" y="3838228"/>
                  <a:ext cx="691930" cy="313932"/>
                </a:xfrm>
                <a:prstGeom prst="rect">
                  <a:avLst/>
                </a:prstGeom>
                <a:noFill/>
              </p:spPr>
              <p:txBody>
                <a:bodyPr wrap="square" rtlCol="0">
                  <a:spAutoFit/>
                </a:bodyPr>
                <a:lstStyle/>
                <a:p>
                  <a:pPr>
                    <a:lnSpc>
                      <a:spcPct val="90000"/>
                    </a:lnSpc>
                  </a:pPr>
                  <a:r>
                    <a:rPr lang="es-CL" sz="800" b="1" dirty="0">
                      <a:solidFill>
                        <a:schemeClr val="bg1"/>
                      </a:solidFill>
                    </a:rPr>
                    <a:t>Casa Matriz</a:t>
                  </a:r>
                </a:p>
              </p:txBody>
            </p:sp>
            <p:sp>
              <p:nvSpPr>
                <p:cNvPr id="118" name="159 CuadroTexto"/>
                <p:cNvSpPr txBox="1"/>
                <p:nvPr/>
              </p:nvSpPr>
              <p:spPr>
                <a:xfrm>
                  <a:off x="-49164" y="1573202"/>
                  <a:ext cx="2160243" cy="313932"/>
                </a:xfrm>
                <a:prstGeom prst="rect">
                  <a:avLst/>
                </a:prstGeom>
                <a:noFill/>
              </p:spPr>
              <p:txBody>
                <a:bodyPr wrap="square" rtlCol="0">
                  <a:spAutoFit/>
                </a:bodyPr>
                <a:lstStyle/>
                <a:p>
                  <a:pPr>
                    <a:lnSpc>
                      <a:spcPct val="90000"/>
                    </a:lnSpc>
                  </a:pPr>
                  <a:r>
                    <a:rPr lang="es-CL" sz="1600" b="1" dirty="0"/>
                    <a:t>MANDANTE</a:t>
                  </a:r>
                </a:p>
              </p:txBody>
            </p:sp>
          </p:grpSp>
        </p:grpSp>
        <p:pic>
          <p:nvPicPr>
            <p:cNvPr id="85" name="Picture 5"/>
            <p:cNvPicPr>
              <a:picLocks noChangeAspect="1" noChangeArrowheads="1"/>
            </p:cNvPicPr>
            <p:nvPr/>
          </p:nvPicPr>
          <p:blipFill>
            <a:blip r:embed="rId10" cstate="print">
              <a:duotone>
                <a:schemeClr val="accent2">
                  <a:shade val="45000"/>
                  <a:satMod val="135000"/>
                </a:schemeClr>
                <a:prstClr val="white"/>
              </a:duotone>
              <a:extLst>
                <a:ext uri="{BEBA8EAE-BF5A-486C-A8C5-ECC9F3942E4B}">
                  <a14:imgProps xmlns:a14="http://schemas.microsoft.com/office/drawing/2010/main">
                    <a14:imgLayer r:embed="rId11">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564244" y="2149314"/>
              <a:ext cx="407994" cy="328945"/>
            </a:xfrm>
            <a:prstGeom prst="rect">
              <a:avLst/>
            </a:prstGeom>
            <a:noFill/>
            <a:effectLst>
              <a:outerShdw blurRad="50800" dist="38100" dir="2700000" algn="tl" rotWithShape="0">
                <a:prstClr val="black">
                  <a:alpha val="40000"/>
                </a:prstClr>
              </a:outerShdw>
            </a:effectLst>
          </p:spPr>
        </p:pic>
        <p:pic>
          <p:nvPicPr>
            <p:cNvPr id="95" name="Picture 5"/>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202225" y="4266174"/>
              <a:ext cx="338008" cy="315037"/>
            </a:xfrm>
            <a:prstGeom prst="rect">
              <a:avLst/>
            </a:prstGeom>
            <a:noFill/>
            <a:effectLst>
              <a:outerShdw blurRad="50800" dist="38100" dir="2700000" algn="tl" rotWithShape="0">
                <a:prstClr val="black">
                  <a:alpha val="40000"/>
                </a:prstClr>
              </a:outerShdw>
            </a:effectLst>
          </p:spPr>
        </p:pic>
        <p:pic>
          <p:nvPicPr>
            <p:cNvPr id="97" name="Picture 5"/>
            <p:cNvPicPr>
              <a:picLocks noChangeAspect="1" noChangeArrowheads="1"/>
            </p:cNvPicPr>
            <p:nvPr/>
          </p:nvPicPr>
          <p:blipFill>
            <a:blip r:embed="rId10" cstate="print">
              <a:extLst>
                <a:ext uri="{BEBA8EAE-BF5A-486C-A8C5-ECC9F3942E4B}">
                  <a14:imgProps xmlns:a14="http://schemas.microsoft.com/office/drawing/2010/main">
                    <a14:imgLayer r:embed="rId11">
                      <a14:imgEffect>
                        <a14:colorTemperature colorTemp="6508"/>
                      </a14:imgEffect>
                      <a14:imgEffect>
                        <a14:saturation sat="400000"/>
                      </a14:imgEffect>
                    </a14:imgLayer>
                  </a14:imgProps>
                </a:ext>
                <a:ext uri="{28A0092B-C50C-407E-A947-70E740481C1C}">
                  <a14:useLocalDpi xmlns:a14="http://schemas.microsoft.com/office/drawing/2010/main" val="0"/>
                </a:ext>
              </a:extLst>
            </a:blip>
            <a:stretch>
              <a:fillRect/>
            </a:stretch>
          </p:blipFill>
          <p:spPr bwMode="auto">
            <a:xfrm>
              <a:off x="538138" y="1612750"/>
              <a:ext cx="407994" cy="328945"/>
            </a:xfrm>
            <a:prstGeom prst="rect">
              <a:avLst/>
            </a:prstGeom>
            <a:noFill/>
            <a:effectLst>
              <a:outerShdw blurRad="50800" dist="38100" dir="2700000" algn="tl" rotWithShape="0">
                <a:prstClr val="black">
                  <a:alpha val="40000"/>
                </a:prstClr>
              </a:outerShdw>
            </a:effectLst>
          </p:spPr>
        </p:pic>
      </p:grpSp>
      <p:pic>
        <p:nvPicPr>
          <p:cNvPr id="8" name="Picture 22" descr="E:\Archivos temporales de Internet\Content.IE5\K9JQEBC3\MC900441976[1].wmf"/>
          <p:cNvPicPr>
            <a:picLocks noChangeAspect="1" noChangeArrowheads="1"/>
          </p:cNvPicPr>
          <p:nvPr/>
        </p:nvPicPr>
        <p:blipFill>
          <a:blip r:embed="rId13" cstate="print">
            <a:duotone>
              <a:schemeClr val="bg2">
                <a:shade val="45000"/>
                <a:satMod val="135000"/>
              </a:schemeClr>
              <a:prstClr val="white"/>
            </a:duotone>
          </a:blip>
          <a:srcRect/>
          <a:stretch>
            <a:fillRect/>
          </a:stretch>
        </p:blipFill>
        <p:spPr bwMode="auto">
          <a:xfrm>
            <a:off x="3697840" y="1124744"/>
            <a:ext cx="1450224" cy="1450224"/>
          </a:xfrm>
          <a:prstGeom prst="rect">
            <a:avLst/>
          </a:prstGeom>
          <a:noFill/>
        </p:spPr>
      </p:pic>
      <p:sp>
        <p:nvSpPr>
          <p:cNvPr id="2" name="1 Título"/>
          <p:cNvSpPr>
            <a:spLocks noGrp="1"/>
          </p:cNvSpPr>
          <p:nvPr>
            <p:ph type="title"/>
          </p:nvPr>
        </p:nvSpPr>
        <p:spPr/>
        <p:txBody>
          <a:bodyPr/>
          <a:lstStyle/>
          <a:p>
            <a:r>
              <a:rPr lang="es-CL" dirty="0"/>
              <a:t>Interacción mandante-contratista </a:t>
            </a:r>
          </a:p>
        </p:txBody>
      </p:sp>
      <p:sp>
        <p:nvSpPr>
          <p:cNvPr id="3" name="2 Marcador de número de diapositiva"/>
          <p:cNvSpPr>
            <a:spLocks noGrp="1"/>
          </p:cNvSpPr>
          <p:nvPr>
            <p:ph type="sldNum" sz="quarter" idx="12"/>
          </p:nvPr>
        </p:nvSpPr>
        <p:spPr/>
        <p:txBody>
          <a:bodyPr/>
          <a:lstStyle/>
          <a:p>
            <a:fld id="{B434BDC8-7EB5-41AC-8B03-9053BD2620C3}" type="slidenum">
              <a:rPr lang="es-CL" smtClean="0"/>
              <a:pPr/>
              <a:t>6</a:t>
            </a:fld>
            <a:endParaRPr lang="es-CL" dirty="0"/>
          </a:p>
        </p:txBody>
      </p:sp>
      <p:grpSp>
        <p:nvGrpSpPr>
          <p:cNvPr id="74" name="73 Grupo"/>
          <p:cNvGrpSpPr/>
          <p:nvPr/>
        </p:nvGrpSpPr>
        <p:grpSpPr>
          <a:xfrm>
            <a:off x="1719368" y="3564649"/>
            <a:ext cx="1656184" cy="916359"/>
            <a:chOff x="1763688" y="4365104"/>
            <a:chExt cx="1656184" cy="916359"/>
          </a:xfrm>
        </p:grpSpPr>
        <p:sp>
          <p:nvSpPr>
            <p:cNvPr id="162" name="161 CuadroTexto"/>
            <p:cNvSpPr txBox="1"/>
            <p:nvPr/>
          </p:nvSpPr>
          <p:spPr>
            <a:xfrm>
              <a:off x="1763688" y="4481244"/>
              <a:ext cx="1656184" cy="800219"/>
            </a:xfrm>
            <a:prstGeom prst="rect">
              <a:avLst/>
            </a:prstGeom>
            <a:noFill/>
          </p:spPr>
          <p:txBody>
            <a:bodyPr wrap="square" rtlCol="0">
              <a:spAutoFit/>
            </a:bodyPr>
            <a:lstStyle/>
            <a:p>
              <a:pPr algn="ctr"/>
              <a:r>
                <a:rPr lang="es-CL" b="1" dirty="0">
                  <a:solidFill>
                    <a:srgbClr val="FF0000"/>
                  </a:solidFill>
                </a:rPr>
                <a:t>3</a:t>
              </a:r>
              <a:r>
                <a:rPr lang="es-CL" sz="1400" dirty="0"/>
                <a:t>. Controla cumplimiento y gestiona</a:t>
              </a:r>
            </a:p>
          </p:txBody>
        </p:sp>
        <p:sp>
          <p:nvSpPr>
            <p:cNvPr id="163" name="162 Flecha izquierda"/>
            <p:cNvSpPr/>
            <p:nvPr/>
          </p:nvSpPr>
          <p:spPr>
            <a:xfrm>
              <a:off x="2051840" y="4365104"/>
              <a:ext cx="1080000" cy="90000"/>
            </a:xfrm>
            <a:prstGeom prst="leftArrow">
              <a:avLst/>
            </a:prstGeom>
            <a:solidFill>
              <a:srgbClr val="FF99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L" sz="1600" dirty="0"/>
            </a:p>
          </p:txBody>
        </p:sp>
      </p:grpSp>
      <p:grpSp>
        <p:nvGrpSpPr>
          <p:cNvPr id="178" name="177 Grupo"/>
          <p:cNvGrpSpPr/>
          <p:nvPr/>
        </p:nvGrpSpPr>
        <p:grpSpPr>
          <a:xfrm>
            <a:off x="1810100" y="2567470"/>
            <a:ext cx="1584176" cy="738072"/>
            <a:chOff x="1619672" y="1988840"/>
            <a:chExt cx="1584176" cy="738072"/>
          </a:xfrm>
        </p:grpSpPr>
        <p:sp>
          <p:nvSpPr>
            <p:cNvPr id="176" name="175 CuadroTexto"/>
            <p:cNvSpPr txBox="1"/>
            <p:nvPr/>
          </p:nvSpPr>
          <p:spPr>
            <a:xfrm>
              <a:off x="1619672" y="1988840"/>
              <a:ext cx="1584176" cy="584775"/>
            </a:xfrm>
            <a:prstGeom prst="rect">
              <a:avLst/>
            </a:prstGeom>
            <a:noFill/>
          </p:spPr>
          <p:txBody>
            <a:bodyPr wrap="square" rtlCol="0">
              <a:spAutoFit/>
            </a:bodyPr>
            <a:lstStyle/>
            <a:p>
              <a:pPr algn="ctr"/>
              <a:r>
                <a:rPr lang="es-CL" b="1" dirty="0">
                  <a:solidFill>
                    <a:srgbClr val="FF0000"/>
                  </a:solidFill>
                </a:rPr>
                <a:t>1</a:t>
              </a:r>
              <a:r>
                <a:rPr lang="es-CL" sz="1400" dirty="0"/>
                <a:t>. Solicita información</a:t>
              </a:r>
            </a:p>
          </p:txBody>
        </p:sp>
        <p:sp>
          <p:nvSpPr>
            <p:cNvPr id="177" name="176 Flecha izquierda"/>
            <p:cNvSpPr/>
            <p:nvPr/>
          </p:nvSpPr>
          <p:spPr>
            <a:xfrm flipH="1">
              <a:off x="1907704" y="2636912"/>
              <a:ext cx="1080000" cy="90000"/>
            </a:xfrm>
            <a:prstGeom prst="leftArrow">
              <a:avLst/>
            </a:prstGeom>
            <a:solidFill>
              <a:srgbClr val="FF99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L" sz="1600" dirty="0"/>
            </a:p>
          </p:txBody>
        </p:sp>
      </p:grpSp>
      <p:grpSp>
        <p:nvGrpSpPr>
          <p:cNvPr id="49" name="48 Grupo"/>
          <p:cNvGrpSpPr/>
          <p:nvPr/>
        </p:nvGrpSpPr>
        <p:grpSpPr>
          <a:xfrm>
            <a:off x="5620553" y="3013748"/>
            <a:ext cx="2084003" cy="1384995"/>
            <a:chOff x="5620553" y="2888316"/>
            <a:chExt cx="2084003" cy="1384995"/>
          </a:xfrm>
        </p:grpSpPr>
        <p:sp>
          <p:nvSpPr>
            <p:cNvPr id="148" name="147 CuadroTexto"/>
            <p:cNvSpPr txBox="1"/>
            <p:nvPr/>
          </p:nvSpPr>
          <p:spPr>
            <a:xfrm>
              <a:off x="6120380" y="2888316"/>
              <a:ext cx="1584176" cy="1384995"/>
            </a:xfrm>
            <a:prstGeom prst="rect">
              <a:avLst/>
            </a:prstGeom>
            <a:noFill/>
          </p:spPr>
          <p:txBody>
            <a:bodyPr wrap="square" rtlCol="0">
              <a:spAutoFit/>
            </a:bodyPr>
            <a:lstStyle/>
            <a:p>
              <a:pPr algn="ctr"/>
              <a:r>
                <a:rPr lang="es-CL" b="1" dirty="0">
                  <a:solidFill>
                    <a:srgbClr val="FF0000"/>
                  </a:solidFill>
                </a:rPr>
                <a:t>2</a:t>
              </a:r>
              <a:r>
                <a:rPr lang="es-CL" sz="1400" dirty="0"/>
                <a:t>. </a:t>
              </a:r>
              <a:r>
                <a:rPr lang="es-CL" sz="1400" dirty="0">
                  <a:solidFill>
                    <a:prstClr val="black"/>
                  </a:solidFill>
                </a:rPr>
                <a:t>Cargan los documentos</a:t>
              </a:r>
            </a:p>
            <a:p>
              <a:pPr algn="ctr">
                <a:spcBef>
                  <a:spcPts val="1200"/>
                </a:spcBef>
              </a:pPr>
              <a:r>
                <a:rPr lang="es-CL" sz="1400" dirty="0">
                  <a:solidFill>
                    <a:prstClr val="black"/>
                  </a:solidFill>
                </a:rPr>
                <a:t>Actualizan la nómina de trabajadores</a:t>
              </a:r>
            </a:p>
          </p:txBody>
        </p:sp>
        <p:sp>
          <p:nvSpPr>
            <p:cNvPr id="46" name="45 Flecha izquierda"/>
            <p:cNvSpPr/>
            <p:nvPr/>
          </p:nvSpPr>
          <p:spPr>
            <a:xfrm rot="19478493">
              <a:off x="5620553" y="3137796"/>
              <a:ext cx="720000" cy="90000"/>
            </a:xfrm>
            <a:prstGeom prst="leftArrow">
              <a:avLst/>
            </a:prstGeom>
            <a:solidFill>
              <a:srgbClr val="FF99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L" sz="1600" dirty="0"/>
            </a:p>
          </p:txBody>
        </p:sp>
        <p:sp>
          <p:nvSpPr>
            <p:cNvPr id="47" name="46 Flecha izquierda"/>
            <p:cNvSpPr/>
            <p:nvPr/>
          </p:nvSpPr>
          <p:spPr>
            <a:xfrm rot="1800000">
              <a:off x="5677930" y="3963012"/>
              <a:ext cx="720000" cy="90000"/>
            </a:xfrm>
            <a:prstGeom prst="leftArrow">
              <a:avLst/>
            </a:prstGeom>
            <a:solidFill>
              <a:srgbClr val="FF99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L" sz="1600" dirty="0"/>
            </a:p>
          </p:txBody>
        </p:sp>
        <p:sp>
          <p:nvSpPr>
            <p:cNvPr id="48" name="47 Flecha izquierda"/>
            <p:cNvSpPr/>
            <p:nvPr/>
          </p:nvSpPr>
          <p:spPr>
            <a:xfrm>
              <a:off x="5687620" y="3538544"/>
              <a:ext cx="612572" cy="90000"/>
            </a:xfrm>
            <a:prstGeom prst="leftArrow">
              <a:avLst/>
            </a:prstGeom>
            <a:solidFill>
              <a:srgbClr val="FF99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L" sz="1600" dirty="0"/>
            </a:p>
          </p:txBody>
        </p:sp>
      </p:grpSp>
      <p:grpSp>
        <p:nvGrpSpPr>
          <p:cNvPr id="76" name="75 Grupo"/>
          <p:cNvGrpSpPr/>
          <p:nvPr/>
        </p:nvGrpSpPr>
        <p:grpSpPr>
          <a:xfrm>
            <a:off x="3131840" y="3085607"/>
            <a:ext cx="2448272" cy="1458893"/>
            <a:chOff x="3131840" y="3194243"/>
            <a:chExt cx="2448272" cy="1458893"/>
          </a:xfrm>
          <a:solidFill>
            <a:schemeClr val="bg1"/>
          </a:solidFill>
        </p:grpSpPr>
        <p:sp>
          <p:nvSpPr>
            <p:cNvPr id="1030" name="Cloud"/>
            <p:cNvSpPr>
              <a:spLocks noChangeAspect="1" noEditPoints="1" noChangeArrowheads="1"/>
            </p:cNvSpPr>
            <p:nvPr/>
          </p:nvSpPr>
          <p:spPr bwMode="auto">
            <a:xfrm>
              <a:off x="3131840" y="3194243"/>
              <a:ext cx="2448272" cy="1458893"/>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grpFill/>
            <a:ln w="9525">
              <a:solidFill>
                <a:schemeClr val="bg1">
                  <a:lumMod val="75000"/>
                </a:schemeClr>
              </a:solidFill>
              <a:miter lim="800000"/>
              <a:headEnd/>
              <a:tailEnd/>
            </a:ln>
            <a:effectLst>
              <a:outerShdw dist="107763" dir="2700000" algn="ctr" rotWithShape="0">
                <a:srgbClr val="808080"/>
              </a:outerShdw>
            </a:effectLst>
          </p:spPr>
          <p:txBody>
            <a:bodyPr vert="horz" wrap="none" lIns="91440" tIns="45720" rIns="91440" bIns="45720" numCol="1" anchor="ctr" anchorCtr="0" compatLnSpc="1">
              <a:prstTxWarp prst="textNoShape">
                <a:avLst/>
              </a:prstTxWarp>
            </a:bodyPr>
            <a:lstStyle/>
            <a:p>
              <a:pPr algn="ctr"/>
              <a:r>
                <a:rPr lang="es-CL" sz="2800" dirty="0"/>
                <a:t>Portal</a:t>
              </a:r>
            </a:p>
            <a:p>
              <a:pPr algn="ctr"/>
              <a:r>
                <a:rPr lang="es-CL" sz="2800" dirty="0"/>
                <a:t>PRONEXO</a:t>
              </a:r>
            </a:p>
          </p:txBody>
        </p:sp>
        <p:pic>
          <p:nvPicPr>
            <p:cNvPr id="1034" name="Picture 10" descr="E:\Archivos temporales de Internet\Content.IE5\YZJJKSLP\MC900442136[1].png"/>
            <p:cNvPicPr>
              <a:picLocks noChangeAspect="1" noChangeArrowheads="1"/>
            </p:cNvPicPr>
            <p:nvPr/>
          </p:nvPicPr>
          <p:blipFill>
            <a:blip r:embed="rId14" cstate="print">
              <a:duotone>
                <a:prstClr val="black"/>
                <a:schemeClr val="accent6">
                  <a:tint val="45000"/>
                  <a:satMod val="400000"/>
                </a:schemeClr>
              </a:duotone>
            </a:blip>
            <a:srcRect/>
            <a:stretch>
              <a:fillRect/>
            </a:stretch>
          </p:blipFill>
          <p:spPr bwMode="auto">
            <a:xfrm>
              <a:off x="4821505" y="3547930"/>
              <a:ext cx="407387" cy="410140"/>
            </a:xfrm>
            <a:prstGeom prst="rect">
              <a:avLst/>
            </a:prstGeom>
            <a:grpFill/>
          </p:spPr>
        </p:pic>
      </p:grpSp>
      <p:grpSp>
        <p:nvGrpSpPr>
          <p:cNvPr id="84" name="83 Grupo"/>
          <p:cNvGrpSpPr/>
          <p:nvPr/>
        </p:nvGrpSpPr>
        <p:grpSpPr>
          <a:xfrm>
            <a:off x="3980840" y="1437003"/>
            <a:ext cx="884225" cy="739811"/>
            <a:chOff x="3923928" y="1797043"/>
            <a:chExt cx="884225" cy="739811"/>
          </a:xfrm>
        </p:grpSpPr>
        <p:pic>
          <p:nvPicPr>
            <p:cNvPr id="1043" name="Picture 19" descr="E:\Archivos temporales de Internet\Content.IE5\FXQY4F4P\MC900023548[1].wmf"/>
            <p:cNvPicPr>
              <a:picLocks noChangeAspect="1" noChangeArrowheads="1"/>
            </p:cNvPicPr>
            <p:nvPr/>
          </p:nvPicPr>
          <p:blipFill>
            <a:blip r:embed="rId15" cstate="print"/>
            <a:srcRect/>
            <a:stretch>
              <a:fillRect/>
            </a:stretch>
          </p:blipFill>
          <p:spPr bwMode="auto">
            <a:xfrm>
              <a:off x="3923928" y="1797043"/>
              <a:ext cx="884225" cy="705917"/>
            </a:xfrm>
            <a:prstGeom prst="rect">
              <a:avLst/>
            </a:prstGeom>
            <a:noFill/>
          </p:spPr>
        </p:pic>
        <p:sp>
          <p:nvSpPr>
            <p:cNvPr id="83" name="82 CuadroTexto"/>
            <p:cNvSpPr txBox="1"/>
            <p:nvPr/>
          </p:nvSpPr>
          <p:spPr>
            <a:xfrm>
              <a:off x="4355976" y="2290633"/>
              <a:ext cx="360040" cy="246221"/>
            </a:xfrm>
            <a:prstGeom prst="rect">
              <a:avLst/>
            </a:prstGeom>
            <a:noFill/>
          </p:spPr>
          <p:txBody>
            <a:bodyPr wrap="square" lIns="0" tIns="0" rIns="0" bIns="0" rtlCol="0">
              <a:spAutoFit/>
            </a:bodyPr>
            <a:lstStyle/>
            <a:p>
              <a:pPr>
                <a:buFont typeface="Wingdings" pitchFamily="2" charset="2"/>
                <a:buChar char="ü"/>
              </a:pPr>
              <a:r>
                <a:rPr lang="es-CL" sz="1600" dirty="0">
                  <a:solidFill>
                    <a:srgbClr val="92D050"/>
                  </a:solidFill>
                  <a:latin typeface="Arial" pitchFamily="34" charset="0"/>
                  <a:cs typeface="Arial" pitchFamily="34" charset="0"/>
                </a:rPr>
                <a:t> </a:t>
              </a:r>
            </a:p>
          </p:txBody>
        </p:sp>
      </p:grpSp>
      <p:sp>
        <p:nvSpPr>
          <p:cNvPr id="55" name="54 CuadroTexto"/>
          <p:cNvSpPr txBox="1"/>
          <p:nvPr/>
        </p:nvSpPr>
        <p:spPr>
          <a:xfrm>
            <a:off x="3774880" y="2348880"/>
            <a:ext cx="1296144" cy="738664"/>
          </a:xfrm>
          <a:prstGeom prst="rect">
            <a:avLst/>
          </a:prstGeom>
          <a:noFill/>
        </p:spPr>
        <p:txBody>
          <a:bodyPr wrap="square" rtlCol="0">
            <a:spAutoFit/>
          </a:bodyPr>
          <a:lstStyle/>
          <a:p>
            <a:pPr algn="ctr"/>
            <a:r>
              <a:rPr lang="es-CL" sz="1400" b="1" dirty="0"/>
              <a:t>Transparencia</a:t>
            </a:r>
          </a:p>
          <a:p>
            <a:pPr algn="ctr"/>
            <a:r>
              <a:rPr lang="es-CL" sz="1400" b="1" dirty="0"/>
              <a:t>Confianza</a:t>
            </a:r>
          </a:p>
          <a:p>
            <a:pPr algn="ctr"/>
            <a:r>
              <a:rPr lang="es-CL" sz="1400" b="1" dirty="0"/>
              <a:t>Cumplimiento</a:t>
            </a:r>
          </a:p>
        </p:txBody>
      </p:sp>
      <p:grpSp>
        <p:nvGrpSpPr>
          <p:cNvPr id="13" name="Grupo 12"/>
          <p:cNvGrpSpPr/>
          <p:nvPr/>
        </p:nvGrpSpPr>
        <p:grpSpPr>
          <a:xfrm>
            <a:off x="1240331" y="5041772"/>
            <a:ext cx="1868979" cy="576107"/>
            <a:chOff x="1365705" y="5168715"/>
            <a:chExt cx="1868979" cy="576107"/>
          </a:xfrm>
        </p:grpSpPr>
        <p:grpSp>
          <p:nvGrpSpPr>
            <p:cNvPr id="57" name="56 Grupo"/>
            <p:cNvGrpSpPr/>
            <p:nvPr/>
          </p:nvGrpSpPr>
          <p:grpSpPr>
            <a:xfrm rot="20351161">
              <a:off x="1778464" y="5168715"/>
              <a:ext cx="1456220" cy="278426"/>
              <a:chOff x="2045387" y="4654154"/>
              <a:chExt cx="1456220" cy="327027"/>
            </a:xfrm>
          </p:grpSpPr>
          <p:sp>
            <p:nvSpPr>
              <p:cNvPr id="58" name="57 CuadroTexto"/>
              <p:cNvSpPr txBox="1"/>
              <p:nvPr/>
            </p:nvSpPr>
            <p:spPr>
              <a:xfrm>
                <a:off x="2045387" y="4673905"/>
                <a:ext cx="1456220" cy="307276"/>
              </a:xfrm>
              <a:prstGeom prst="rect">
                <a:avLst/>
              </a:prstGeom>
              <a:noFill/>
            </p:spPr>
            <p:txBody>
              <a:bodyPr wrap="square" rtlCol="0">
                <a:spAutoFit/>
              </a:bodyPr>
              <a:lstStyle/>
              <a:p>
                <a:r>
                  <a:rPr lang="es-CL" sz="1100" dirty="0"/>
                  <a:t>Control de ingreso</a:t>
                </a:r>
              </a:p>
            </p:txBody>
          </p:sp>
          <p:sp>
            <p:nvSpPr>
              <p:cNvPr id="59" name="58 Flecha izquierda"/>
              <p:cNvSpPr/>
              <p:nvPr/>
            </p:nvSpPr>
            <p:spPr>
              <a:xfrm>
                <a:off x="2104458" y="4654154"/>
                <a:ext cx="1080000" cy="36000"/>
              </a:xfrm>
              <a:prstGeom prst="leftArrow">
                <a:avLst/>
              </a:prstGeom>
              <a:solidFill>
                <a:srgbClr val="FF99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L" sz="1600" dirty="0"/>
              </a:p>
            </p:txBody>
          </p:sp>
        </p:grpSp>
        <p:pic>
          <p:nvPicPr>
            <p:cNvPr id="56" name="Picture 26" descr="E:\Archivos temporales de Internet\Content.IE5\IAHSQF0F\MC900295619[1].wmf"/>
            <p:cNvPicPr>
              <a:picLocks noChangeAspect="1" noChangeArrowheads="1"/>
            </p:cNvPicPr>
            <p:nvPr/>
          </p:nvPicPr>
          <p:blipFill>
            <a:blip r:embed="rId16" cstate="print"/>
            <a:srcRect/>
            <a:stretch>
              <a:fillRect/>
            </a:stretch>
          </p:blipFill>
          <p:spPr bwMode="auto">
            <a:xfrm>
              <a:off x="1365705" y="5349251"/>
              <a:ext cx="425128" cy="395571"/>
            </a:xfrm>
            <a:prstGeom prst="rect">
              <a:avLst/>
            </a:prstGeom>
            <a:noFill/>
          </p:spPr>
        </p:pic>
      </p:grpSp>
      <p:grpSp>
        <p:nvGrpSpPr>
          <p:cNvPr id="14" name="Grupo 13"/>
          <p:cNvGrpSpPr/>
          <p:nvPr/>
        </p:nvGrpSpPr>
        <p:grpSpPr>
          <a:xfrm>
            <a:off x="1621659" y="5441430"/>
            <a:ext cx="1801280" cy="533373"/>
            <a:chOff x="1765626" y="5550179"/>
            <a:chExt cx="1801280" cy="533373"/>
          </a:xfrm>
        </p:grpSpPr>
        <p:grpSp>
          <p:nvGrpSpPr>
            <p:cNvPr id="61" name="56 Grupo"/>
            <p:cNvGrpSpPr/>
            <p:nvPr/>
          </p:nvGrpSpPr>
          <p:grpSpPr>
            <a:xfrm rot="20351161">
              <a:off x="2110686" y="5550179"/>
              <a:ext cx="1456220" cy="271130"/>
              <a:chOff x="1860779" y="4660842"/>
              <a:chExt cx="1456220" cy="318458"/>
            </a:xfrm>
          </p:grpSpPr>
          <p:sp>
            <p:nvSpPr>
              <p:cNvPr id="62" name="57 CuadroTexto"/>
              <p:cNvSpPr txBox="1"/>
              <p:nvPr/>
            </p:nvSpPr>
            <p:spPr>
              <a:xfrm>
                <a:off x="1860779" y="4672024"/>
                <a:ext cx="1456220" cy="307276"/>
              </a:xfrm>
              <a:prstGeom prst="rect">
                <a:avLst/>
              </a:prstGeom>
              <a:noFill/>
            </p:spPr>
            <p:txBody>
              <a:bodyPr wrap="square" rtlCol="0">
                <a:spAutoFit/>
              </a:bodyPr>
              <a:lstStyle/>
              <a:p>
                <a:r>
                  <a:rPr lang="es-CL" sz="1100" dirty="0"/>
                  <a:t>Autorización de pago</a:t>
                </a:r>
              </a:p>
            </p:txBody>
          </p:sp>
          <p:sp>
            <p:nvSpPr>
              <p:cNvPr id="63" name="58 Flecha izquierda"/>
              <p:cNvSpPr/>
              <p:nvPr/>
            </p:nvSpPr>
            <p:spPr>
              <a:xfrm>
                <a:off x="1983955" y="4660842"/>
                <a:ext cx="1080000" cy="36000"/>
              </a:xfrm>
              <a:prstGeom prst="leftArrow">
                <a:avLst/>
              </a:prstGeom>
              <a:solidFill>
                <a:srgbClr val="FF99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L" sz="1600" dirty="0"/>
              </a:p>
            </p:txBody>
          </p:sp>
        </p:grpSp>
        <p:pic>
          <p:nvPicPr>
            <p:cNvPr id="60" name="Picture 26"/>
            <p:cNvPicPr>
              <a:picLocks noChangeAspect="1" noChangeArrowheads="1"/>
            </p:cNvPicPr>
            <p:nvPr/>
          </p:nvPicPr>
          <p:blipFill>
            <a:blip r:embed="rId17" cstate="print">
              <a:extLst>
                <a:ext uri="{28A0092B-C50C-407E-A947-70E740481C1C}">
                  <a14:useLocalDpi xmlns:a14="http://schemas.microsoft.com/office/drawing/2010/main" val="0"/>
                </a:ext>
              </a:extLst>
            </a:blip>
            <a:stretch>
              <a:fillRect/>
            </a:stretch>
          </p:blipFill>
          <p:spPr bwMode="auto">
            <a:xfrm>
              <a:off x="1765626" y="5714781"/>
              <a:ext cx="368771" cy="368771"/>
            </a:xfrm>
            <a:prstGeom prst="rect">
              <a:avLst/>
            </a:prstGeom>
            <a:noFill/>
          </p:spPr>
        </p:pic>
      </p:grpSp>
      <p:grpSp>
        <p:nvGrpSpPr>
          <p:cNvPr id="7" name="Grupo 6"/>
          <p:cNvGrpSpPr/>
          <p:nvPr/>
        </p:nvGrpSpPr>
        <p:grpSpPr>
          <a:xfrm>
            <a:off x="919250" y="1863560"/>
            <a:ext cx="1409102" cy="2839010"/>
            <a:chOff x="1105506" y="1426355"/>
            <a:chExt cx="1409102" cy="2839010"/>
          </a:xfrm>
        </p:grpSpPr>
        <p:pic>
          <p:nvPicPr>
            <p:cNvPr id="66" name="Picture 136" descr="E:\Archivos temporales de Internet\Content.IE5\IAHSQF0F\MC900330842[1].wmf"/>
            <p:cNvPicPr>
              <a:picLocks noChangeAspect="1" noChangeArrowheads="1"/>
            </p:cNvPicPr>
            <p:nvPr/>
          </p:nvPicPr>
          <p:blipFill>
            <a:blip r:embed="rId18" cstate="print"/>
            <a:srcRect/>
            <a:stretch>
              <a:fillRect/>
            </a:stretch>
          </p:blipFill>
          <p:spPr bwMode="auto">
            <a:xfrm>
              <a:off x="1571570" y="1426355"/>
              <a:ext cx="553977" cy="613908"/>
            </a:xfrm>
            <a:prstGeom prst="rect">
              <a:avLst/>
            </a:prstGeom>
            <a:noFill/>
          </p:spPr>
        </p:pic>
        <p:sp>
          <p:nvSpPr>
            <p:cNvPr id="70" name="16 CuadroTexto"/>
            <p:cNvSpPr txBox="1"/>
            <p:nvPr/>
          </p:nvSpPr>
          <p:spPr>
            <a:xfrm rot="10800000" flipV="1">
              <a:off x="1105506" y="3983374"/>
              <a:ext cx="717130" cy="281991"/>
            </a:xfrm>
            <a:prstGeom prst="rect">
              <a:avLst/>
            </a:prstGeom>
            <a:noFill/>
          </p:spPr>
          <p:txBody>
            <a:bodyPr wrap="square" lIns="36000" tIns="36000" rIns="36000" bIns="36000" rtlCol="0">
              <a:spAutoFit/>
            </a:bodyPr>
            <a:lstStyle/>
            <a:p>
              <a:pPr algn="ctr">
                <a:lnSpc>
                  <a:spcPct val="85000"/>
                </a:lnSpc>
              </a:pPr>
              <a:r>
                <a:rPr lang="es-CL" sz="800" dirty="0"/>
                <a:t>Asesores</a:t>
              </a:r>
            </a:p>
            <a:p>
              <a:pPr algn="ctr">
                <a:lnSpc>
                  <a:spcPct val="85000"/>
                </a:lnSpc>
              </a:pPr>
              <a:r>
                <a:rPr lang="es-CL" sz="800" b="1" dirty="0"/>
                <a:t>PRONEXO</a:t>
              </a:r>
            </a:p>
          </p:txBody>
        </p:sp>
        <p:grpSp>
          <p:nvGrpSpPr>
            <p:cNvPr id="6" name="Grupo 5"/>
            <p:cNvGrpSpPr/>
            <p:nvPr/>
          </p:nvGrpSpPr>
          <p:grpSpPr>
            <a:xfrm>
              <a:off x="1131244" y="1956216"/>
              <a:ext cx="1383364" cy="1262437"/>
              <a:chOff x="1131244" y="1956216"/>
              <a:chExt cx="1383364" cy="1262437"/>
            </a:xfrm>
          </p:grpSpPr>
          <p:pic>
            <p:nvPicPr>
              <p:cNvPr id="68" name="Picture 136"/>
              <p:cNvPicPr>
                <a:picLocks noChangeAspect="1" noChangeArrowheads="1"/>
              </p:cNvPicPr>
              <p:nvPr/>
            </p:nvPicPr>
            <p:blipFill>
              <a:blip r:embed="rId19" cstate="print">
                <a:extLst>
                  <a:ext uri="{28A0092B-C50C-407E-A947-70E740481C1C}">
                    <a14:useLocalDpi xmlns:a14="http://schemas.microsoft.com/office/drawing/2010/main" val="0"/>
                  </a:ext>
                </a:extLst>
              </a:blip>
              <a:stretch>
                <a:fillRect/>
              </a:stretch>
            </p:blipFill>
            <p:spPr bwMode="auto">
              <a:xfrm>
                <a:off x="1131244" y="2150339"/>
                <a:ext cx="634264" cy="648761"/>
              </a:xfrm>
              <a:prstGeom prst="rect">
                <a:avLst/>
              </a:prstGeom>
              <a:noFill/>
            </p:spPr>
          </p:pic>
          <p:sp>
            <p:nvSpPr>
              <p:cNvPr id="71" name="16 CuadroTexto"/>
              <p:cNvSpPr txBox="1"/>
              <p:nvPr/>
            </p:nvSpPr>
            <p:spPr>
              <a:xfrm rot="10800000" flipV="1">
                <a:off x="1194945" y="2776618"/>
                <a:ext cx="798398" cy="442035"/>
              </a:xfrm>
              <a:prstGeom prst="rect">
                <a:avLst/>
              </a:prstGeom>
              <a:noFill/>
            </p:spPr>
            <p:txBody>
              <a:bodyPr wrap="square" lIns="36000" tIns="36000" rIns="36000" bIns="36000" rtlCol="0">
                <a:spAutoFit/>
              </a:bodyPr>
              <a:lstStyle/>
              <a:p>
                <a:pPr algn="ctr"/>
                <a:r>
                  <a:rPr lang="es-CL" sz="800" dirty="0"/>
                  <a:t>Prevencionistas de riesgo y seguridad</a:t>
                </a:r>
              </a:p>
            </p:txBody>
          </p:sp>
          <p:sp>
            <p:nvSpPr>
              <p:cNvPr id="99" name="16 CuadroTexto"/>
              <p:cNvSpPr txBox="1"/>
              <p:nvPr/>
            </p:nvSpPr>
            <p:spPr>
              <a:xfrm rot="10800000" flipV="1">
                <a:off x="1716210" y="1956216"/>
                <a:ext cx="798398" cy="318924"/>
              </a:xfrm>
              <a:prstGeom prst="rect">
                <a:avLst/>
              </a:prstGeom>
              <a:noFill/>
            </p:spPr>
            <p:txBody>
              <a:bodyPr wrap="square" lIns="36000" tIns="36000" rIns="36000" bIns="36000" rtlCol="0">
                <a:spAutoFit/>
              </a:bodyPr>
              <a:lstStyle/>
              <a:p>
                <a:pPr algn="ctr"/>
                <a:r>
                  <a:rPr lang="es-CL" sz="800" dirty="0"/>
                  <a:t>Administradores de contrato</a:t>
                </a:r>
              </a:p>
            </p:txBody>
          </p:sp>
        </p:grpSp>
      </p:grpSp>
      <p:grpSp>
        <p:nvGrpSpPr>
          <p:cNvPr id="12" name="Grupo 11"/>
          <p:cNvGrpSpPr/>
          <p:nvPr/>
        </p:nvGrpSpPr>
        <p:grpSpPr>
          <a:xfrm>
            <a:off x="972238" y="4694686"/>
            <a:ext cx="1571108" cy="545220"/>
            <a:chOff x="818857" y="4497044"/>
            <a:chExt cx="1571108" cy="545220"/>
          </a:xfrm>
        </p:grpSpPr>
        <p:grpSp>
          <p:nvGrpSpPr>
            <p:cNvPr id="87" name="56 Grupo"/>
            <p:cNvGrpSpPr/>
            <p:nvPr/>
          </p:nvGrpSpPr>
          <p:grpSpPr>
            <a:xfrm rot="20351161">
              <a:off x="1242369" y="4497044"/>
              <a:ext cx="1147596" cy="291255"/>
              <a:chOff x="2000726" y="4180650"/>
              <a:chExt cx="1147596" cy="342093"/>
            </a:xfrm>
          </p:grpSpPr>
          <p:sp>
            <p:nvSpPr>
              <p:cNvPr id="88" name="57 CuadroTexto"/>
              <p:cNvSpPr txBox="1"/>
              <p:nvPr/>
            </p:nvSpPr>
            <p:spPr>
              <a:xfrm>
                <a:off x="2000726" y="4215469"/>
                <a:ext cx="1147596" cy="307274"/>
              </a:xfrm>
              <a:prstGeom prst="rect">
                <a:avLst/>
              </a:prstGeom>
              <a:noFill/>
            </p:spPr>
            <p:txBody>
              <a:bodyPr wrap="square" rtlCol="0">
                <a:spAutoFit/>
              </a:bodyPr>
              <a:lstStyle/>
              <a:p>
                <a:r>
                  <a:rPr lang="es-CL" sz="1100" dirty="0"/>
                  <a:t>Acreditación</a:t>
                </a:r>
                <a:endParaRPr lang="es-CL" sz="1200" dirty="0"/>
              </a:p>
            </p:txBody>
          </p:sp>
          <p:sp>
            <p:nvSpPr>
              <p:cNvPr id="89" name="58 Flecha izquierda"/>
              <p:cNvSpPr/>
              <p:nvPr/>
            </p:nvSpPr>
            <p:spPr>
              <a:xfrm>
                <a:off x="2030508" y="4180650"/>
                <a:ext cx="1080000" cy="36000"/>
              </a:xfrm>
              <a:prstGeom prst="leftArrow">
                <a:avLst/>
              </a:prstGeom>
              <a:solidFill>
                <a:srgbClr val="FF99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L" sz="1600" dirty="0"/>
              </a:p>
            </p:txBody>
          </p:sp>
        </p:grpSp>
        <p:pic>
          <p:nvPicPr>
            <p:cNvPr id="91" name="Picture 26"/>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818857" y="4594907"/>
              <a:ext cx="396097" cy="447357"/>
            </a:xfrm>
            <a:prstGeom prst="rect">
              <a:avLst/>
            </a:prstGeom>
            <a:noFill/>
          </p:spPr>
        </p:pic>
      </p:grpSp>
      <p:pic>
        <p:nvPicPr>
          <p:cNvPr id="11" name="Imagen 10"/>
          <p:cNvPicPr>
            <a:picLocks noChangeAspect="1"/>
          </p:cNvPicPr>
          <p:nvPr/>
        </p:nvPicPr>
        <p:blipFill>
          <a:blip r:embed="rId21"/>
          <a:stretch>
            <a:fillRect/>
          </a:stretch>
        </p:blipFill>
        <p:spPr>
          <a:xfrm>
            <a:off x="987910" y="3930880"/>
            <a:ext cx="504841" cy="507996"/>
          </a:xfrm>
          <a:prstGeom prst="rect">
            <a:avLst/>
          </a:prstGeom>
        </p:spPr>
      </p:pic>
      <p:sp>
        <p:nvSpPr>
          <p:cNvPr id="107" name="58 Flecha izquierda"/>
          <p:cNvSpPr/>
          <p:nvPr/>
        </p:nvSpPr>
        <p:spPr>
          <a:xfrm rot="5400000" flipV="1">
            <a:off x="4197561" y="4519357"/>
            <a:ext cx="369470" cy="162283"/>
          </a:xfrm>
          <a:prstGeom prst="leftRightArrow">
            <a:avLst/>
          </a:prstGeom>
          <a:solidFill>
            <a:srgbClr val="FF9900"/>
          </a:solid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s-CL" sz="1600" dirty="0"/>
          </a:p>
        </p:txBody>
      </p:sp>
      <p:grpSp>
        <p:nvGrpSpPr>
          <p:cNvPr id="18" name="Grupo 17"/>
          <p:cNvGrpSpPr/>
          <p:nvPr/>
        </p:nvGrpSpPr>
        <p:grpSpPr>
          <a:xfrm>
            <a:off x="3611483" y="4812823"/>
            <a:ext cx="1823321" cy="1339020"/>
            <a:chOff x="3611483" y="4812823"/>
            <a:chExt cx="1823321" cy="1339020"/>
          </a:xfrm>
        </p:grpSpPr>
        <p:sp>
          <p:nvSpPr>
            <p:cNvPr id="92" name="Elipse 91"/>
            <p:cNvSpPr/>
            <p:nvPr/>
          </p:nvSpPr>
          <p:spPr>
            <a:xfrm>
              <a:off x="3720021" y="5187576"/>
              <a:ext cx="1501434" cy="252325"/>
            </a:xfrm>
            <a:prstGeom prst="ellipse">
              <a:avLst/>
            </a:prstGeom>
            <a:solidFill>
              <a:schemeClr val="accent6">
                <a:lumMod val="40000"/>
                <a:lumOff val="60000"/>
              </a:schemeClr>
            </a:solidFill>
            <a:ln w="6350"/>
            <a:effectLst>
              <a:outerShdw blurRad="50800" dist="38100" dir="2700000" algn="tl" rotWithShape="0">
                <a:prstClr val="black">
                  <a:alpha val="40000"/>
                </a:prstClr>
              </a:outerShdw>
            </a:effectLst>
          </p:spPr>
          <p:style>
            <a:lnRef idx="2">
              <a:schemeClr val="accent6">
                <a:shade val="50000"/>
              </a:schemeClr>
            </a:lnRef>
            <a:fillRef idx="1">
              <a:schemeClr val="accent6"/>
            </a:fillRef>
            <a:effectRef idx="0">
              <a:schemeClr val="accent6"/>
            </a:effectRef>
            <a:fontRef idx="minor">
              <a:schemeClr val="lt1"/>
            </a:fontRef>
          </p:style>
          <p:txBody>
            <a:bodyPr tIns="0" bIns="0" rtlCol="0" anchor="b" anchorCtr="0"/>
            <a:lstStyle/>
            <a:p>
              <a:pPr algn="ctr"/>
              <a:r>
                <a:rPr lang="es-CL" sz="700" dirty="0">
                  <a:solidFill>
                    <a:schemeClr val="tx1"/>
                  </a:solidFill>
                </a:rPr>
                <a:t>Auditores Pronexo</a:t>
              </a:r>
            </a:p>
          </p:txBody>
        </p:sp>
        <p:pic>
          <p:nvPicPr>
            <p:cNvPr id="96" name="Picture 136" descr="E:\Archivos temporales de Internet\Content.IE5\IAHSQF0F\MC900330842[1].wmf"/>
            <p:cNvPicPr>
              <a:picLocks noChangeAspect="1" noChangeArrowheads="1"/>
            </p:cNvPicPr>
            <p:nvPr/>
          </p:nvPicPr>
          <p:blipFill>
            <a:blip r:embed="rId18" cstate="print">
              <a:duotone>
                <a:prstClr val="black"/>
                <a:schemeClr val="accent5">
                  <a:tint val="45000"/>
                  <a:satMod val="400000"/>
                </a:schemeClr>
              </a:duotone>
            </a:blip>
            <a:srcRect/>
            <a:stretch>
              <a:fillRect/>
            </a:stretch>
          </p:blipFill>
          <p:spPr bwMode="auto">
            <a:xfrm>
              <a:off x="3977095" y="4853448"/>
              <a:ext cx="456941" cy="506375"/>
            </a:xfrm>
            <a:prstGeom prst="rect">
              <a:avLst/>
            </a:prstGeom>
            <a:noFill/>
          </p:spPr>
        </p:pic>
        <p:pic>
          <p:nvPicPr>
            <p:cNvPr id="98" name="Picture 136" descr="E:\Archivos temporales de Internet\Content.IE5\IAHSQF0F\MC900330842[1].wmf"/>
            <p:cNvPicPr>
              <a:picLocks noChangeAspect="1" noChangeArrowheads="1"/>
            </p:cNvPicPr>
            <p:nvPr/>
          </p:nvPicPr>
          <p:blipFill>
            <a:blip r:embed="rId18" cstate="print">
              <a:duotone>
                <a:prstClr val="black"/>
                <a:schemeClr val="accent5">
                  <a:tint val="45000"/>
                  <a:satMod val="400000"/>
                </a:schemeClr>
              </a:duotone>
            </a:blip>
            <a:srcRect/>
            <a:stretch>
              <a:fillRect/>
            </a:stretch>
          </p:blipFill>
          <p:spPr bwMode="auto">
            <a:xfrm>
              <a:off x="4427562" y="4812823"/>
              <a:ext cx="456941" cy="506375"/>
            </a:xfrm>
            <a:prstGeom prst="rect">
              <a:avLst/>
            </a:prstGeom>
            <a:noFill/>
          </p:spPr>
        </p:pic>
        <p:grpSp>
          <p:nvGrpSpPr>
            <p:cNvPr id="17" name="Grupo 16"/>
            <p:cNvGrpSpPr/>
            <p:nvPr/>
          </p:nvGrpSpPr>
          <p:grpSpPr>
            <a:xfrm>
              <a:off x="3611483" y="5409278"/>
              <a:ext cx="1823321" cy="742565"/>
              <a:chOff x="3629589" y="5037812"/>
              <a:chExt cx="1823321" cy="932968"/>
            </a:xfrm>
            <a:noFill/>
            <a:effectLst/>
          </p:grpSpPr>
          <p:grpSp>
            <p:nvGrpSpPr>
              <p:cNvPr id="10" name="Grupo 9"/>
              <p:cNvGrpSpPr/>
              <p:nvPr/>
            </p:nvGrpSpPr>
            <p:grpSpPr>
              <a:xfrm>
                <a:off x="3698006" y="5037812"/>
                <a:ext cx="1754904" cy="932968"/>
                <a:chOff x="3698006" y="5037812"/>
                <a:chExt cx="1754904" cy="932968"/>
              </a:xfrm>
              <a:grpFill/>
            </p:grpSpPr>
            <p:sp>
              <p:nvSpPr>
                <p:cNvPr id="5" name="Rectángulo: esquinas redondeadas 4"/>
                <p:cNvSpPr/>
                <p:nvPr/>
              </p:nvSpPr>
              <p:spPr>
                <a:xfrm>
                  <a:off x="3698006" y="5037812"/>
                  <a:ext cx="1517434" cy="932968"/>
                </a:xfrm>
                <a:prstGeom prst="roundRect">
                  <a:avLst/>
                </a:prstGeom>
                <a:grpFill/>
                <a:ln>
                  <a:no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s-CL"/>
                </a:p>
              </p:txBody>
            </p:sp>
            <p:pic>
              <p:nvPicPr>
                <p:cNvPr id="100" name="Picture 26"/>
                <p:cNvPicPr>
                  <a:picLocks noChangeAspect="1" noChangeArrowheads="1"/>
                </p:cNvPicPr>
                <p:nvPr/>
              </p:nvPicPr>
              <p:blipFill>
                <a:blip r:embed="rId22" cstate="print">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056813" y="5464417"/>
                  <a:ext cx="396097" cy="362145"/>
                </a:xfrm>
                <a:prstGeom prst="rect">
                  <a:avLst/>
                </a:prstGeom>
                <a:grpFill/>
                <a:ln>
                  <a:noFill/>
                </a:ln>
              </p:spPr>
            </p:pic>
            <p:sp>
              <p:nvSpPr>
                <p:cNvPr id="9" name="CuadroTexto 8"/>
                <p:cNvSpPr txBox="1"/>
                <p:nvPr/>
              </p:nvSpPr>
              <p:spPr>
                <a:xfrm>
                  <a:off x="3784242" y="5320529"/>
                  <a:ext cx="1490159" cy="628378"/>
                </a:xfrm>
                <a:prstGeom prst="rect">
                  <a:avLst/>
                </a:prstGeom>
                <a:grpFill/>
                <a:ln>
                  <a:noFill/>
                </a:ln>
              </p:spPr>
              <p:txBody>
                <a:bodyPr wrap="square" rtlCol="0">
                  <a:spAutoFit/>
                </a:bodyPr>
                <a:lstStyle/>
                <a:p>
                  <a:pPr marL="90488" indent="-90488">
                    <a:spcAft>
                      <a:spcPts val="300"/>
                    </a:spcAft>
                    <a:buFont typeface="+mj-lt"/>
                    <a:buAutoNum type="arabicPeriod"/>
                  </a:pPr>
                  <a:r>
                    <a:rPr lang="es-CL" sz="800" b="1" dirty="0">
                      <a:solidFill>
                        <a:srgbClr val="FF0000"/>
                      </a:solidFill>
                    </a:rPr>
                    <a:t> </a:t>
                  </a:r>
                  <a:r>
                    <a:rPr lang="es-CL" sz="800" dirty="0"/>
                    <a:t>Revisa cumplimiento legal</a:t>
                  </a:r>
                  <a:endParaRPr lang="es-CL" sz="800" b="1" dirty="0">
                    <a:solidFill>
                      <a:srgbClr val="FF0000"/>
                    </a:solidFill>
                  </a:endParaRPr>
                </a:p>
                <a:p>
                  <a:pPr marL="90488" indent="-90488">
                    <a:spcAft>
                      <a:spcPts val="300"/>
                    </a:spcAft>
                    <a:buFont typeface="+mj-lt"/>
                    <a:buAutoNum type="arabicPeriod"/>
                  </a:pPr>
                  <a:r>
                    <a:rPr lang="es-CL" sz="800" b="1" dirty="0">
                      <a:solidFill>
                        <a:srgbClr val="FF0000"/>
                      </a:solidFill>
                    </a:rPr>
                    <a:t> </a:t>
                  </a:r>
                  <a:r>
                    <a:rPr lang="es-CL" sz="800" dirty="0"/>
                    <a:t>Revisa cumplimiento de seguridad, operación y otros.</a:t>
                  </a:r>
                </a:p>
              </p:txBody>
            </p:sp>
          </p:grpSp>
          <p:sp>
            <p:nvSpPr>
              <p:cNvPr id="15" name="Rectángulo 14"/>
              <p:cNvSpPr/>
              <p:nvPr/>
            </p:nvSpPr>
            <p:spPr>
              <a:xfrm>
                <a:off x="3629589" y="5116281"/>
                <a:ext cx="1662925" cy="18242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900" b="1" dirty="0">
                    <a:solidFill>
                      <a:schemeClr val="tx1"/>
                    </a:solidFill>
                  </a:rPr>
                  <a:t>REVISIÓN DE DOCUMENTOS</a:t>
                </a:r>
              </a:p>
            </p:txBody>
          </p:sp>
        </p:grpSp>
      </p:grpSp>
      <p:pic>
        <p:nvPicPr>
          <p:cNvPr id="101" name="Picture 16">
            <a:extLst>
              <a:ext uri="{FF2B5EF4-FFF2-40B4-BE49-F238E27FC236}">
                <a16:creationId xmlns:a16="http://schemas.microsoft.com/office/drawing/2014/main" id="{17F0B0CE-CA19-48D0-895B-D68AB7B4F3D8}"/>
              </a:ext>
            </a:extLst>
          </p:cNvPr>
          <p:cNvPicPr>
            <a:picLocks noChangeAspect="1" noChangeArrowheads="1"/>
          </p:cNvPicPr>
          <p:nvPr/>
        </p:nvPicPr>
        <p:blipFill>
          <a:blip r:embed="rId23" cstate="print">
            <a:clrChange>
              <a:clrFrom>
                <a:srgbClr val="FFFFFF"/>
              </a:clrFrom>
              <a:clrTo>
                <a:srgbClr val="FFFFFF">
                  <a:alpha val="0"/>
                </a:srgbClr>
              </a:clrTo>
            </a:clrChange>
            <a:duotone>
              <a:prstClr val="black"/>
              <a:schemeClr val="bg1">
                <a:tint val="45000"/>
                <a:satMod val="400000"/>
              </a:schemeClr>
            </a:duotone>
            <a:extLst>
              <a:ext uri="{BEBA8EAE-BF5A-486C-A8C5-ECC9F3942E4B}">
                <a14:imgProps xmlns:a14="http://schemas.microsoft.com/office/drawing/2010/main">
                  <a14:imgLayer r:embed="rId24">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bwMode="auto">
          <a:xfrm>
            <a:off x="5903915" y="1556657"/>
            <a:ext cx="1036468" cy="777351"/>
          </a:xfrm>
          <a:prstGeom prst="rect">
            <a:avLst/>
          </a:prstGeom>
          <a:solidFill>
            <a:srgbClr val="E1EBF7"/>
          </a:solidFill>
        </p:spPr>
      </p:pic>
      <p:pic>
        <p:nvPicPr>
          <p:cNvPr id="102" name="Picture 26">
            <a:extLst>
              <a:ext uri="{FF2B5EF4-FFF2-40B4-BE49-F238E27FC236}">
                <a16:creationId xmlns:a16="http://schemas.microsoft.com/office/drawing/2014/main" id="{964D5BEE-C490-4D83-9F10-A3BA70A6F61E}"/>
              </a:ext>
            </a:extLst>
          </p:cNvPr>
          <p:cNvPicPr>
            <a:picLocks noChangeAspect="1" noChangeArrowheads="1"/>
          </p:cNvPicPr>
          <p:nvPr/>
        </p:nvPicPr>
        <p:blipFill>
          <a:blip r:embed="rId25" cstate="print">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bwMode="auto">
          <a:xfrm>
            <a:off x="8224189" y="4352416"/>
            <a:ext cx="515820" cy="531774"/>
          </a:xfrm>
          <a:prstGeom prst="rect">
            <a:avLst/>
          </a:prstGeom>
          <a:solidFill>
            <a:srgbClr val="E1EBF7"/>
          </a:solidFill>
        </p:spPr>
      </p:pic>
      <p:pic>
        <p:nvPicPr>
          <p:cNvPr id="103" name="Picture 135">
            <a:extLst>
              <a:ext uri="{FF2B5EF4-FFF2-40B4-BE49-F238E27FC236}">
                <a16:creationId xmlns:a16="http://schemas.microsoft.com/office/drawing/2014/main" id="{1AABE22C-8B54-4E2E-BB21-8988053EE186}"/>
              </a:ext>
            </a:extLst>
          </p:cNvPr>
          <p:cNvPicPr>
            <a:picLocks noChangeAspect="1" noChangeArrowheads="1"/>
          </p:cNvPicPr>
          <p:nvPr/>
        </p:nvPicPr>
        <p:blipFill>
          <a:blip r:embed="rId26" cstate="print">
            <a:extLst>
              <a:ext uri="{28A0092B-C50C-407E-A947-70E740481C1C}">
                <a14:useLocalDpi xmlns:a14="http://schemas.microsoft.com/office/drawing/2010/main" val="0"/>
              </a:ext>
            </a:extLst>
          </a:blip>
          <a:stretch>
            <a:fillRect/>
          </a:stretch>
        </p:blipFill>
        <p:spPr bwMode="auto">
          <a:xfrm>
            <a:off x="7181715" y="4870374"/>
            <a:ext cx="753026" cy="735658"/>
          </a:xfrm>
          <a:prstGeom prst="rect">
            <a:avLst/>
          </a:prstGeom>
          <a:solidFill>
            <a:srgbClr val="E1EBF7"/>
          </a:solidFill>
        </p:spPr>
      </p:pic>
      <p:pic>
        <p:nvPicPr>
          <p:cNvPr id="104" name="Imagen 103">
            <a:extLst>
              <a:ext uri="{FF2B5EF4-FFF2-40B4-BE49-F238E27FC236}">
                <a16:creationId xmlns:a16="http://schemas.microsoft.com/office/drawing/2014/main" id="{023F3319-1F18-4629-A157-17DBED71DC94}"/>
              </a:ext>
            </a:extLst>
          </p:cNvPr>
          <p:cNvPicPr>
            <a:picLocks noChangeAspect="1"/>
          </p:cNvPicPr>
          <p:nvPr/>
        </p:nvPicPr>
        <p:blipFill>
          <a:blip r:embed="rId2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300423" y="1353011"/>
            <a:ext cx="1178140" cy="594898"/>
          </a:xfrm>
          <a:prstGeom prst="rect">
            <a:avLst/>
          </a:prstGeom>
        </p:spPr>
      </p:pic>
      <p:pic>
        <p:nvPicPr>
          <p:cNvPr id="105" name="Imagen 104">
            <a:extLst>
              <a:ext uri="{FF2B5EF4-FFF2-40B4-BE49-F238E27FC236}">
                <a16:creationId xmlns:a16="http://schemas.microsoft.com/office/drawing/2014/main" id="{DD5F0E29-0919-4467-827E-55624CCDC78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315587" y="1633724"/>
            <a:ext cx="392537" cy="392537"/>
          </a:xfrm>
          <a:prstGeom prst="rect">
            <a:avLst/>
          </a:prstGeom>
        </p:spPr>
      </p:pic>
    </p:spTree>
    <p:extLst>
      <p:ext uri="{BB962C8B-B14F-4D97-AF65-F5344CB8AC3E}">
        <p14:creationId xmlns:p14="http://schemas.microsoft.com/office/powerpoint/2010/main" val="2546540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90"/>
                                        </p:tgtEl>
                                        <p:attrNameLst>
                                          <p:attrName>style.visibility</p:attrName>
                                        </p:attrNameLst>
                                      </p:cBhvr>
                                      <p:to>
                                        <p:strVal val="visible"/>
                                      </p:to>
                                    </p:set>
                                    <p:anim calcmode="lin" valueType="num">
                                      <p:cBhvr>
                                        <p:cTn id="12" dur="500" fill="hold"/>
                                        <p:tgtEl>
                                          <p:spTgt spid="90"/>
                                        </p:tgtEl>
                                        <p:attrNameLst>
                                          <p:attrName>ppt_w</p:attrName>
                                        </p:attrNameLst>
                                      </p:cBhvr>
                                      <p:tavLst>
                                        <p:tav tm="0">
                                          <p:val>
                                            <p:fltVal val="0"/>
                                          </p:val>
                                        </p:tav>
                                        <p:tav tm="100000">
                                          <p:val>
                                            <p:strVal val="#ppt_w"/>
                                          </p:val>
                                        </p:tav>
                                      </p:tavLst>
                                    </p:anim>
                                    <p:anim calcmode="lin" valueType="num">
                                      <p:cBhvr>
                                        <p:cTn id="13" dur="500" fill="hold"/>
                                        <p:tgtEl>
                                          <p:spTgt spid="90"/>
                                        </p:tgtEl>
                                        <p:attrNameLst>
                                          <p:attrName>ppt_h</p:attrName>
                                        </p:attrNameLst>
                                      </p:cBhvr>
                                      <p:tavLst>
                                        <p:tav tm="0">
                                          <p:val>
                                            <p:fltVal val="0"/>
                                          </p:val>
                                        </p:tav>
                                        <p:tav tm="100000">
                                          <p:val>
                                            <p:strVal val="#ppt_h"/>
                                          </p:val>
                                        </p:tav>
                                      </p:tavLst>
                                    </p:anim>
                                    <p:animEffect transition="in" filter="fade">
                                      <p:cBhvr>
                                        <p:cTn id="14" dur="500"/>
                                        <p:tgtEl>
                                          <p:spTgt spid="90"/>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par>
                                <p:cTn id="19" presetID="10" presetClass="entr" presetSubtype="0"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23" presetClass="entr" presetSubtype="16" fill="hold" nodeType="click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p:cTn id="26" dur="500" fill="hold"/>
                                        <p:tgtEl>
                                          <p:spTgt spid="76"/>
                                        </p:tgtEl>
                                        <p:attrNameLst>
                                          <p:attrName>ppt_w</p:attrName>
                                        </p:attrNameLst>
                                      </p:cBhvr>
                                      <p:tavLst>
                                        <p:tav tm="0">
                                          <p:val>
                                            <p:fltVal val="0"/>
                                          </p:val>
                                        </p:tav>
                                        <p:tav tm="100000">
                                          <p:val>
                                            <p:strVal val="#ppt_w"/>
                                          </p:val>
                                        </p:tav>
                                      </p:tavLst>
                                    </p:anim>
                                    <p:anim calcmode="lin" valueType="num">
                                      <p:cBhvr>
                                        <p:cTn id="27" dur="500" fill="hold"/>
                                        <p:tgtEl>
                                          <p:spTgt spid="76"/>
                                        </p:tgtEl>
                                        <p:attrNameLst>
                                          <p:attrName>ppt_h</p:attrName>
                                        </p:attrNameLst>
                                      </p:cBhvr>
                                      <p:tavLst>
                                        <p:tav tm="0">
                                          <p:val>
                                            <p:fltVal val="0"/>
                                          </p:val>
                                        </p:tav>
                                        <p:tav tm="100000">
                                          <p:val>
                                            <p:strVal val="#ppt_h"/>
                                          </p:val>
                                        </p:tav>
                                      </p:tavLst>
                                    </p:anim>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nodeType="clickEffect">
                                  <p:stCondLst>
                                    <p:cond delay="0"/>
                                  </p:stCondLst>
                                  <p:childTnLst>
                                    <p:set>
                                      <p:cBhvr>
                                        <p:cTn id="31" dur="1" fill="hold">
                                          <p:stCondLst>
                                            <p:cond delay="0"/>
                                          </p:stCondLst>
                                        </p:cTn>
                                        <p:tgtEl>
                                          <p:spTgt spid="178"/>
                                        </p:tgtEl>
                                        <p:attrNameLst>
                                          <p:attrName>style.visibility</p:attrName>
                                        </p:attrNameLst>
                                      </p:cBhvr>
                                      <p:to>
                                        <p:strVal val="visible"/>
                                      </p:to>
                                    </p:set>
                                    <p:animEffect transition="in" filter="slide(fromLeft)">
                                      <p:cBhvr>
                                        <p:cTn id="32" dur="500"/>
                                        <p:tgtEl>
                                          <p:spTgt spid="178"/>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2" fill="hold" nodeType="click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slide(fromRight)">
                                      <p:cBhvr>
                                        <p:cTn id="37" dur="500"/>
                                        <p:tgtEl>
                                          <p:spTgt spid="49"/>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childTnLst>
                          </p:cTn>
                        </p:par>
                        <p:par>
                          <p:cTn id="45" fill="hold">
                            <p:stCondLst>
                              <p:cond delay="500"/>
                            </p:stCondLst>
                            <p:childTnLst>
                              <p:par>
                                <p:cTn id="46" presetID="12" presetClass="entr" presetSubtype="4" fill="hold" grpId="0" nodeType="afterEffect">
                                  <p:stCondLst>
                                    <p:cond delay="0"/>
                                  </p:stCondLst>
                                  <p:childTnLst>
                                    <p:set>
                                      <p:cBhvr>
                                        <p:cTn id="47" dur="1" fill="hold">
                                          <p:stCondLst>
                                            <p:cond delay="0"/>
                                          </p:stCondLst>
                                        </p:cTn>
                                        <p:tgtEl>
                                          <p:spTgt spid="107"/>
                                        </p:tgtEl>
                                        <p:attrNameLst>
                                          <p:attrName>style.visibility</p:attrName>
                                        </p:attrNameLst>
                                      </p:cBhvr>
                                      <p:to>
                                        <p:strVal val="visible"/>
                                      </p:to>
                                    </p:set>
                                    <p:anim calcmode="lin" valueType="num">
                                      <p:cBhvr additive="base">
                                        <p:cTn id="48" dur="500"/>
                                        <p:tgtEl>
                                          <p:spTgt spid="107"/>
                                        </p:tgtEl>
                                        <p:attrNameLst>
                                          <p:attrName>ppt_y</p:attrName>
                                        </p:attrNameLst>
                                      </p:cBhvr>
                                      <p:tavLst>
                                        <p:tav tm="0">
                                          <p:val>
                                            <p:strVal val="#ppt_y+#ppt_h*1.125000"/>
                                          </p:val>
                                        </p:tav>
                                        <p:tav tm="100000">
                                          <p:val>
                                            <p:strVal val="#ppt_y"/>
                                          </p:val>
                                        </p:tav>
                                      </p:tavLst>
                                    </p:anim>
                                    <p:animEffect transition="in" filter="wipe(up)">
                                      <p:cBhvr>
                                        <p:cTn id="49" dur="500"/>
                                        <p:tgtEl>
                                          <p:spTgt spid="107"/>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2" fill="hold" nodeType="clickEffect">
                                  <p:stCondLst>
                                    <p:cond delay="0"/>
                                  </p:stCondLst>
                                  <p:childTnLst>
                                    <p:set>
                                      <p:cBhvr>
                                        <p:cTn id="53" dur="1" fill="hold">
                                          <p:stCondLst>
                                            <p:cond delay="0"/>
                                          </p:stCondLst>
                                        </p:cTn>
                                        <p:tgtEl>
                                          <p:spTgt spid="74"/>
                                        </p:tgtEl>
                                        <p:attrNameLst>
                                          <p:attrName>style.visibility</p:attrName>
                                        </p:attrNameLst>
                                      </p:cBhvr>
                                      <p:to>
                                        <p:strVal val="visible"/>
                                      </p:to>
                                    </p:set>
                                    <p:animEffect transition="in" filter="slide(fromRight)">
                                      <p:cBhvr>
                                        <p:cTn id="54" dur="500"/>
                                        <p:tgtEl>
                                          <p:spTgt spid="74"/>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fade">
                                      <p:cBhvr>
                                        <p:cTn id="59" dur="500"/>
                                        <p:tgtEl>
                                          <p:spTgt spid="12"/>
                                        </p:tgtEl>
                                      </p:cBhvr>
                                    </p:animEffect>
                                  </p:childTnLst>
                                </p:cTn>
                              </p:par>
                              <p:par>
                                <p:cTn id="60" presetID="10" presetClass="entr" presetSubtype="0" fill="hold" nodeType="with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fade">
                                      <p:cBhvr>
                                        <p:cTn id="62" dur="500"/>
                                        <p:tgtEl>
                                          <p:spTgt spid="13"/>
                                        </p:tgtEl>
                                      </p:cBhvr>
                                    </p:animEffect>
                                  </p:childTnLst>
                                </p:cTn>
                              </p:par>
                              <p:par>
                                <p:cTn id="63" presetID="10" presetClass="entr" presetSubtype="0" fill="hold"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par>
                          <p:cTn id="66" fill="hold">
                            <p:stCondLst>
                              <p:cond delay="500"/>
                            </p:stCondLst>
                            <p:childTnLst>
                              <p:par>
                                <p:cTn id="67" presetID="10" presetClass="entr" presetSubtype="0" fill="hold" nodeType="afterEffect">
                                  <p:stCondLst>
                                    <p:cond delay="0"/>
                                  </p:stCondLst>
                                  <p:childTnLst>
                                    <p:set>
                                      <p:cBhvr>
                                        <p:cTn id="68" dur="1" fill="hold">
                                          <p:stCondLst>
                                            <p:cond delay="0"/>
                                          </p:stCondLst>
                                        </p:cTn>
                                        <p:tgtEl>
                                          <p:spTgt spid="84"/>
                                        </p:tgtEl>
                                        <p:attrNameLst>
                                          <p:attrName>style.visibility</p:attrName>
                                        </p:attrNameLst>
                                      </p:cBhvr>
                                      <p:to>
                                        <p:strVal val="visible"/>
                                      </p:to>
                                    </p:set>
                                    <p:animEffect transition="in" filter="fade">
                                      <p:cBhvr>
                                        <p:cTn id="69" dur="500"/>
                                        <p:tgtEl>
                                          <p:spTgt spid="8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55"/>
                                        </p:tgtEl>
                                        <p:attrNameLst>
                                          <p:attrName>style.visibility</p:attrName>
                                        </p:attrNameLst>
                                      </p:cBhvr>
                                      <p:to>
                                        <p:strVal val="visible"/>
                                      </p:to>
                                    </p:set>
                                    <p:animEffect transition="in" filter="fade">
                                      <p:cBhvr>
                                        <p:cTn id="72" dur="2000"/>
                                        <p:tgtEl>
                                          <p:spTgt spid="55"/>
                                        </p:tgtEl>
                                      </p:cBhvr>
                                    </p:animEffect>
                                  </p:childTnLst>
                                </p:cTn>
                              </p:par>
                              <p:par>
                                <p:cTn id="73" presetID="35" presetClass="entr" presetSubtype="0" fill="hold" nodeType="withEffect">
                                  <p:stCondLst>
                                    <p:cond delay="0"/>
                                  </p:stCondLst>
                                  <p:childTnLst>
                                    <p:set>
                                      <p:cBhvr>
                                        <p:cTn id="74" dur="1" fill="hold">
                                          <p:stCondLst>
                                            <p:cond delay="0"/>
                                          </p:stCondLst>
                                        </p:cTn>
                                        <p:tgtEl>
                                          <p:spTgt spid="8"/>
                                        </p:tgtEl>
                                        <p:attrNameLst>
                                          <p:attrName>style.visibility</p:attrName>
                                        </p:attrNameLst>
                                      </p:cBhvr>
                                      <p:to>
                                        <p:strVal val="visible"/>
                                      </p:to>
                                    </p:set>
                                    <p:animEffect transition="in" filter="fade">
                                      <p:cBhvr>
                                        <p:cTn id="75" dur="1000"/>
                                        <p:tgtEl>
                                          <p:spTgt spid="8"/>
                                        </p:tgtEl>
                                      </p:cBhvr>
                                    </p:animEffect>
                                    <p:anim calcmode="lin" valueType="num">
                                      <p:cBhvr>
                                        <p:cTn id="76" dur="1000" fill="hold"/>
                                        <p:tgtEl>
                                          <p:spTgt spid="8"/>
                                        </p:tgtEl>
                                        <p:attrNameLst>
                                          <p:attrName>style.rotation</p:attrName>
                                        </p:attrNameLst>
                                      </p:cBhvr>
                                      <p:tavLst>
                                        <p:tav tm="0">
                                          <p:val>
                                            <p:fltVal val="720"/>
                                          </p:val>
                                        </p:tav>
                                        <p:tav tm="100000">
                                          <p:val>
                                            <p:fltVal val="0"/>
                                          </p:val>
                                        </p:tav>
                                      </p:tavLst>
                                    </p:anim>
                                    <p:anim calcmode="lin" valueType="num">
                                      <p:cBhvr>
                                        <p:cTn id="77" dur="1000" fill="hold"/>
                                        <p:tgtEl>
                                          <p:spTgt spid="8"/>
                                        </p:tgtEl>
                                        <p:attrNameLst>
                                          <p:attrName>ppt_h</p:attrName>
                                        </p:attrNameLst>
                                      </p:cBhvr>
                                      <p:tavLst>
                                        <p:tav tm="0">
                                          <p:val>
                                            <p:fltVal val="0"/>
                                          </p:val>
                                        </p:tav>
                                        <p:tav tm="100000">
                                          <p:val>
                                            <p:strVal val="#ppt_h"/>
                                          </p:val>
                                        </p:tav>
                                      </p:tavLst>
                                    </p:anim>
                                    <p:anim calcmode="lin" valueType="num">
                                      <p:cBhvr>
                                        <p:cTn id="78" dur="1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10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Beneficios de usar Pronexo</a:t>
            </a:r>
          </a:p>
        </p:txBody>
      </p:sp>
      <p:sp>
        <p:nvSpPr>
          <p:cNvPr id="3" name="2 Marcador de contenido"/>
          <p:cNvSpPr>
            <a:spLocks noGrp="1"/>
          </p:cNvSpPr>
          <p:nvPr>
            <p:ph idx="1"/>
          </p:nvPr>
        </p:nvSpPr>
        <p:spPr>
          <a:xfrm>
            <a:off x="457200" y="1052736"/>
            <a:ext cx="8229600" cy="5040907"/>
          </a:xfrm>
        </p:spPr>
        <p:txBody>
          <a:bodyPr>
            <a:noAutofit/>
          </a:bodyPr>
          <a:lstStyle/>
          <a:p>
            <a:pPr marL="0" indent="0">
              <a:buNone/>
            </a:pPr>
            <a:r>
              <a:rPr lang="es-CL" u="sng" dirty="0"/>
              <a:t>¿Qué busca la empresa mandante?  </a:t>
            </a:r>
          </a:p>
          <a:p>
            <a:pPr marL="0" indent="0">
              <a:buNone/>
            </a:pPr>
            <a:endParaRPr lang="es-CL" u="sng" dirty="0"/>
          </a:p>
          <a:p>
            <a:pPr marL="534988" indent="-357188"/>
            <a:r>
              <a:rPr lang="es-CL" sz="2400" dirty="0"/>
              <a:t>Disminuir el riesgo empresa y facilitar el cumplimiento de la Ley de Subcontratación</a:t>
            </a:r>
          </a:p>
          <a:p>
            <a:pPr marL="534988" indent="-357188"/>
            <a:r>
              <a:rPr lang="es-CL" sz="2400" dirty="0"/>
              <a:t>Reducir el tiempo de acceso a la información, de gestión y de auditorías</a:t>
            </a:r>
          </a:p>
          <a:p>
            <a:pPr marL="534988" indent="-357188"/>
            <a:r>
              <a:rPr lang="es-CL" sz="2400" dirty="0"/>
              <a:t>Disponer de información actualizada de sus contratistas y trabajadores externos</a:t>
            </a:r>
          </a:p>
          <a:p>
            <a:pPr marL="534988" indent="-357188"/>
            <a:r>
              <a:rPr lang="es-CL" sz="2400" dirty="0"/>
              <a:t>Disminuir la cantidad de papeles almacenados y evitar el extravío de documentos</a:t>
            </a:r>
          </a:p>
          <a:p>
            <a:pPr marL="534988" indent="-357188"/>
            <a:r>
              <a:rPr lang="es-CL" sz="2400" dirty="0"/>
              <a:t>Aumentar la seguridad de los trabajadores y disminuir el riesgo de accidentes</a:t>
            </a:r>
          </a:p>
        </p:txBody>
      </p:sp>
      <p:sp>
        <p:nvSpPr>
          <p:cNvPr id="4" name="3 Marcador de número de diapositiva"/>
          <p:cNvSpPr>
            <a:spLocks noGrp="1"/>
          </p:cNvSpPr>
          <p:nvPr>
            <p:ph type="sldNum" sz="quarter" idx="12"/>
          </p:nvPr>
        </p:nvSpPr>
        <p:spPr/>
        <p:txBody>
          <a:bodyPr/>
          <a:lstStyle/>
          <a:p>
            <a:fld id="{B434BDC8-7EB5-41AC-8B03-9053BD2620C3}" type="slidenum">
              <a:rPr lang="es-CL" smtClean="0"/>
              <a:pPr/>
              <a:t>7</a:t>
            </a:fld>
            <a:endParaRPr lang="es-CL" dirty="0"/>
          </a:p>
        </p:txBody>
      </p:sp>
    </p:spTree>
    <p:extLst>
      <p:ext uri="{BB962C8B-B14F-4D97-AF65-F5344CB8AC3E}">
        <p14:creationId xmlns:p14="http://schemas.microsoft.com/office/powerpoint/2010/main" val="3233595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fade">
                                      <p:cBhvr>
                                        <p:cTn id="10" dur="500"/>
                                        <p:tgtEl>
                                          <p:spTgt spid="3">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500"/>
                                        <p:tgtEl>
                                          <p:spTgt spid="3">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500"/>
                                        <p:tgtEl>
                                          <p:spTgt spid="3">
                                            <p:txEl>
                                              <p:pRg st="4" end="4"/>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fade">
                                      <p:cBhvr>
                                        <p:cTn id="19" dur="500"/>
                                        <p:tgtEl>
                                          <p:spTgt spid="3">
                                            <p:txEl>
                                              <p:pRg st="5" end="5"/>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Beneficios para su empresa</a:t>
            </a:r>
          </a:p>
        </p:txBody>
      </p:sp>
      <p:sp>
        <p:nvSpPr>
          <p:cNvPr id="21" name="20 Marcador de contenido"/>
          <p:cNvSpPr>
            <a:spLocks noGrp="1"/>
          </p:cNvSpPr>
          <p:nvPr>
            <p:ph idx="1"/>
          </p:nvPr>
        </p:nvSpPr>
        <p:spPr>
          <a:xfrm>
            <a:off x="457200" y="1196405"/>
            <a:ext cx="8229600" cy="5040907"/>
          </a:xfrm>
        </p:spPr>
        <p:txBody>
          <a:bodyPr>
            <a:noAutofit/>
          </a:bodyPr>
          <a:lstStyle/>
          <a:p>
            <a:pPr marL="0" indent="0">
              <a:lnSpc>
                <a:spcPct val="133000"/>
              </a:lnSpc>
              <a:spcBef>
                <a:spcPts val="0"/>
              </a:spcBef>
              <a:spcAft>
                <a:spcPts val="2400"/>
              </a:spcAft>
              <a:buNone/>
            </a:pPr>
            <a:r>
              <a:rPr lang="es-CL" sz="2400" dirty="0"/>
              <a:t>Como contratista Ud. también recibe importantes beneficios:</a:t>
            </a:r>
          </a:p>
          <a:p>
            <a:pPr>
              <a:spcBef>
                <a:spcPts val="0"/>
              </a:spcBef>
              <a:spcAft>
                <a:spcPts val="2400"/>
              </a:spcAft>
              <a:buFont typeface="+mj-lt"/>
              <a:buAutoNum type="arabicPeriod"/>
            </a:pPr>
            <a:r>
              <a:rPr lang="es-CL" sz="2000" b="1" dirty="0"/>
              <a:t>Evitar retenciones de pago </a:t>
            </a:r>
            <a:r>
              <a:rPr lang="es-CL" sz="2000" dirty="0"/>
              <a:t>por no presentar la documentación solicitada</a:t>
            </a:r>
          </a:p>
          <a:p>
            <a:pPr>
              <a:spcBef>
                <a:spcPts val="0"/>
              </a:spcBef>
              <a:spcAft>
                <a:spcPts val="2400"/>
              </a:spcAft>
              <a:buFont typeface="+mj-lt"/>
              <a:buAutoNum type="arabicPeriod"/>
            </a:pPr>
            <a:r>
              <a:rPr lang="es-CL" sz="2000" dirty="0"/>
              <a:t>Recibir </a:t>
            </a:r>
            <a:r>
              <a:rPr lang="es-CL" sz="2000" b="1" dirty="0"/>
              <a:t>alertas oportunas </a:t>
            </a:r>
            <a:r>
              <a:rPr lang="es-CL" sz="2000" dirty="0"/>
              <a:t>de las próximas fechas de entrega y vencimiento de certificados, contratos, etc. </a:t>
            </a:r>
          </a:p>
          <a:p>
            <a:pPr>
              <a:spcBef>
                <a:spcPts val="0"/>
              </a:spcBef>
              <a:spcAft>
                <a:spcPts val="2400"/>
              </a:spcAft>
              <a:buFont typeface="+mj-lt"/>
              <a:buAutoNum type="arabicPeriod"/>
            </a:pPr>
            <a:r>
              <a:rPr lang="es-CL" sz="2000" b="1" dirty="0"/>
              <a:t>Evitar los problemas</a:t>
            </a:r>
            <a:r>
              <a:rPr lang="es-CL" sz="2000" dirty="0"/>
              <a:t> asociados a la entrega de documentos por correo electrónico</a:t>
            </a:r>
          </a:p>
          <a:p>
            <a:pPr>
              <a:spcBef>
                <a:spcPts val="0"/>
              </a:spcBef>
              <a:spcAft>
                <a:spcPts val="2400"/>
              </a:spcAft>
              <a:buFont typeface="+mj-lt"/>
              <a:buAutoNum type="arabicPeriod"/>
            </a:pPr>
            <a:r>
              <a:rPr lang="es-CL" sz="2000" dirty="0"/>
              <a:t>Poder </a:t>
            </a:r>
            <a:r>
              <a:rPr lang="es-CL" sz="2000" b="1" dirty="0"/>
              <a:t>descargar en línea </a:t>
            </a:r>
            <a:r>
              <a:rPr lang="es-CL" sz="2000" dirty="0"/>
              <a:t>formularios, manuales, procedimientos y cualquier otro documento que el mandante haya puesto a su disposición</a:t>
            </a:r>
          </a:p>
          <a:p>
            <a:pPr>
              <a:spcBef>
                <a:spcPts val="0"/>
              </a:spcBef>
              <a:spcAft>
                <a:spcPts val="2400"/>
              </a:spcAft>
              <a:buFont typeface="+mj-lt"/>
              <a:buAutoNum type="arabicPeriod"/>
            </a:pPr>
            <a:r>
              <a:rPr lang="es-CL" sz="2000" dirty="0"/>
              <a:t>Entregar </a:t>
            </a:r>
            <a:r>
              <a:rPr lang="es-CL" sz="2000" b="1" dirty="0"/>
              <a:t>un mejor servicio</a:t>
            </a:r>
            <a:r>
              <a:rPr lang="es-CL" sz="2000" dirty="0"/>
              <a:t> a sus clientes.</a:t>
            </a:r>
          </a:p>
        </p:txBody>
      </p:sp>
      <p:sp>
        <p:nvSpPr>
          <p:cNvPr id="3" name="2 Marcador de número de diapositiva"/>
          <p:cNvSpPr>
            <a:spLocks noGrp="1"/>
          </p:cNvSpPr>
          <p:nvPr>
            <p:ph type="sldNum" sz="quarter" idx="12"/>
          </p:nvPr>
        </p:nvSpPr>
        <p:spPr/>
        <p:txBody>
          <a:bodyPr/>
          <a:lstStyle/>
          <a:p>
            <a:fld id="{B434BDC8-7EB5-41AC-8B03-9053BD2620C3}" type="slidenum">
              <a:rPr lang="es-CL" smtClean="0"/>
              <a:pPr/>
              <a:t>8</a:t>
            </a:fld>
            <a:endParaRPr lang="es-CL" dirty="0"/>
          </a:p>
        </p:txBody>
      </p:sp>
    </p:spTree>
    <p:extLst>
      <p:ext uri="{BB962C8B-B14F-4D97-AF65-F5344CB8AC3E}">
        <p14:creationId xmlns:p14="http://schemas.microsoft.com/office/powerpoint/2010/main" val="230440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animEffect transition="in" filter="fade">
                                      <p:cBhvr>
                                        <p:cTn id="7" dur="500"/>
                                        <p:tgtEl>
                                          <p:spTgt spid="21">
                                            <p:txEl>
                                              <p:pRg st="0" end="0"/>
                                            </p:txEl>
                                          </p:spTgt>
                                        </p:tgtEl>
                                      </p:cBhvr>
                                    </p:animEffect>
                                    <p:anim calcmode="lin" valueType="num">
                                      <p:cBhvr>
                                        <p:cTn id="8"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nodeType="clickEffect">
                                  <p:stCondLst>
                                    <p:cond delay="0"/>
                                  </p:stCondLst>
                                  <p:childTnLst>
                                    <p:set>
                                      <p:cBhvr>
                                        <p:cTn id="13" dur="1" fill="hold">
                                          <p:stCondLst>
                                            <p:cond delay="0"/>
                                          </p:stCondLst>
                                        </p:cTn>
                                        <p:tgtEl>
                                          <p:spTgt spid="21">
                                            <p:txEl>
                                              <p:pRg st="1" end="1"/>
                                            </p:txEl>
                                          </p:spTgt>
                                        </p:tgtEl>
                                        <p:attrNameLst>
                                          <p:attrName>style.visibility</p:attrName>
                                        </p:attrNameLst>
                                      </p:cBhvr>
                                      <p:to>
                                        <p:strVal val="visible"/>
                                      </p:to>
                                    </p:set>
                                    <p:animEffect transition="in" filter="fade">
                                      <p:cBhvr>
                                        <p:cTn id="14" dur="500"/>
                                        <p:tgtEl>
                                          <p:spTgt spid="21">
                                            <p:txEl>
                                              <p:pRg st="1" end="1"/>
                                            </p:txEl>
                                          </p:spTgt>
                                        </p:tgtEl>
                                      </p:cBhvr>
                                    </p:animEffect>
                                    <p:anim calcmode="lin" valueType="num">
                                      <p:cBhvr>
                                        <p:cTn id="15" dur="5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21">
                                            <p:txEl>
                                              <p:pRg st="2" end="2"/>
                                            </p:txEl>
                                          </p:spTgt>
                                        </p:tgtEl>
                                        <p:attrNameLst>
                                          <p:attrName>style.visibility</p:attrName>
                                        </p:attrNameLst>
                                      </p:cBhvr>
                                      <p:to>
                                        <p:strVal val="visible"/>
                                      </p:to>
                                    </p:set>
                                    <p:animEffect transition="in" filter="fade">
                                      <p:cBhvr>
                                        <p:cTn id="21" dur="500"/>
                                        <p:tgtEl>
                                          <p:spTgt spid="21">
                                            <p:txEl>
                                              <p:pRg st="2" end="2"/>
                                            </p:txEl>
                                          </p:spTgt>
                                        </p:tgtEl>
                                      </p:cBhvr>
                                    </p:animEffect>
                                    <p:anim calcmode="lin" valueType="num">
                                      <p:cBhvr>
                                        <p:cTn id="22"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nodeType="clickEffect">
                                  <p:stCondLst>
                                    <p:cond delay="0"/>
                                  </p:stCondLst>
                                  <p:childTnLst>
                                    <p:set>
                                      <p:cBhvr>
                                        <p:cTn id="27" dur="1" fill="hold">
                                          <p:stCondLst>
                                            <p:cond delay="0"/>
                                          </p:stCondLst>
                                        </p:cTn>
                                        <p:tgtEl>
                                          <p:spTgt spid="21">
                                            <p:txEl>
                                              <p:pRg st="3" end="3"/>
                                            </p:txEl>
                                          </p:spTgt>
                                        </p:tgtEl>
                                        <p:attrNameLst>
                                          <p:attrName>style.visibility</p:attrName>
                                        </p:attrNameLst>
                                      </p:cBhvr>
                                      <p:to>
                                        <p:strVal val="visible"/>
                                      </p:to>
                                    </p:set>
                                    <p:animEffect transition="in" filter="fade">
                                      <p:cBhvr>
                                        <p:cTn id="28" dur="500"/>
                                        <p:tgtEl>
                                          <p:spTgt spid="21">
                                            <p:txEl>
                                              <p:pRg st="3" end="3"/>
                                            </p:txEl>
                                          </p:spTgt>
                                        </p:tgtEl>
                                      </p:cBhvr>
                                    </p:animEffect>
                                    <p:anim calcmode="lin" valueType="num">
                                      <p:cBhvr>
                                        <p:cTn id="29"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nodeType="clickEffect">
                                  <p:stCondLst>
                                    <p:cond delay="0"/>
                                  </p:stCondLst>
                                  <p:childTnLst>
                                    <p:set>
                                      <p:cBhvr>
                                        <p:cTn id="34" dur="1" fill="hold">
                                          <p:stCondLst>
                                            <p:cond delay="0"/>
                                          </p:stCondLst>
                                        </p:cTn>
                                        <p:tgtEl>
                                          <p:spTgt spid="21">
                                            <p:txEl>
                                              <p:pRg st="4" end="4"/>
                                            </p:txEl>
                                          </p:spTgt>
                                        </p:tgtEl>
                                        <p:attrNameLst>
                                          <p:attrName>style.visibility</p:attrName>
                                        </p:attrNameLst>
                                      </p:cBhvr>
                                      <p:to>
                                        <p:strVal val="visible"/>
                                      </p:to>
                                    </p:set>
                                    <p:animEffect transition="in" filter="fade">
                                      <p:cBhvr>
                                        <p:cTn id="35" dur="500"/>
                                        <p:tgtEl>
                                          <p:spTgt spid="21">
                                            <p:txEl>
                                              <p:pRg st="4" end="4"/>
                                            </p:txEl>
                                          </p:spTgt>
                                        </p:tgtEl>
                                      </p:cBhvr>
                                    </p:animEffect>
                                    <p:anim calcmode="lin" valueType="num">
                                      <p:cBhvr>
                                        <p:cTn id="36" dur="5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nodeType="clickEffect">
                                  <p:stCondLst>
                                    <p:cond delay="0"/>
                                  </p:stCondLst>
                                  <p:childTnLst>
                                    <p:set>
                                      <p:cBhvr>
                                        <p:cTn id="41" dur="1" fill="hold">
                                          <p:stCondLst>
                                            <p:cond delay="0"/>
                                          </p:stCondLst>
                                        </p:cTn>
                                        <p:tgtEl>
                                          <p:spTgt spid="21">
                                            <p:txEl>
                                              <p:pRg st="5" end="5"/>
                                            </p:txEl>
                                          </p:spTgt>
                                        </p:tgtEl>
                                        <p:attrNameLst>
                                          <p:attrName>style.visibility</p:attrName>
                                        </p:attrNameLst>
                                      </p:cBhvr>
                                      <p:to>
                                        <p:strVal val="visible"/>
                                      </p:to>
                                    </p:set>
                                    <p:animEffect transition="in" filter="fade">
                                      <p:cBhvr>
                                        <p:cTn id="42" dur="500"/>
                                        <p:tgtEl>
                                          <p:spTgt spid="21">
                                            <p:txEl>
                                              <p:pRg st="5" end="5"/>
                                            </p:txEl>
                                          </p:spTgt>
                                        </p:tgtEl>
                                      </p:cBhvr>
                                    </p:animEffect>
                                    <p:anim calcmode="lin" valueType="num">
                                      <p:cBhvr>
                                        <p:cTn id="43" dur="5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44" dur="5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dirty="0">
                <a:solidFill>
                  <a:schemeClr val="tx2"/>
                </a:solidFill>
              </a:rPr>
              <a:t>¿Qué debo hacer en la plataforma?</a:t>
            </a:r>
          </a:p>
        </p:txBody>
      </p:sp>
      <p:sp>
        <p:nvSpPr>
          <p:cNvPr id="4" name="Marcador de número de diapositiva 3"/>
          <p:cNvSpPr>
            <a:spLocks noGrp="1"/>
          </p:cNvSpPr>
          <p:nvPr>
            <p:ph type="sldNum" sz="quarter" idx="12"/>
          </p:nvPr>
        </p:nvSpPr>
        <p:spPr/>
        <p:txBody>
          <a:bodyPr/>
          <a:lstStyle/>
          <a:p>
            <a:fld id="{B434BDC8-7EB5-41AC-8B03-9053BD2620C3}" type="slidenum">
              <a:rPr lang="es-CL" smtClean="0"/>
              <a:pPr/>
              <a:t>9</a:t>
            </a:fld>
            <a:endParaRPr lang="es-CL" dirty="0"/>
          </a:p>
        </p:txBody>
      </p:sp>
    </p:spTree>
    <p:extLst>
      <p:ext uri="{BB962C8B-B14F-4D97-AF65-F5344CB8AC3E}">
        <p14:creationId xmlns:p14="http://schemas.microsoft.com/office/powerpoint/2010/main" val="341648717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o" ma:contentTypeID="0x0101009E8E00B986C66342AB2A43B84030C86F" ma:contentTypeVersion="8" ma:contentTypeDescription="Crear nuevo documento." ma:contentTypeScope="" ma:versionID="72cfcef9c9c524e8588da018e1589b50">
  <xsd:schema xmlns:xsd="http://www.w3.org/2001/XMLSchema" xmlns:xs="http://www.w3.org/2001/XMLSchema" xmlns:p="http://schemas.microsoft.com/office/2006/metadata/properties" xmlns:ns2="586f2d02-5597-423a-8672-df1b38dfa30e" xmlns:ns3="07e8edef-8934-4308-b202-a808b2caf223" targetNamespace="http://schemas.microsoft.com/office/2006/metadata/properties" ma:root="true" ma:fieldsID="e493beac2e07967901f135b2a498189f" ns2:_="" ns3:_="">
    <xsd:import namespace="586f2d02-5597-423a-8672-df1b38dfa30e"/>
    <xsd:import namespace="07e8edef-8934-4308-b202-a808b2caf22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86f2d02-5597-423a-8672-df1b38dfa30e"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Location" ma:index="12" nillable="true" ma:displayName="MediaServiceLocation" ma:description="" ma:internalName="MediaServiceLocation"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7e8edef-8934-4308-b202-a808b2caf223"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4868A8FC-F0EE-4D7D-B172-14518F87CC0D}">
  <ds:schemaRefs>
    <ds:schemaRef ds:uri="http://schemas.microsoft.com/sharepoint/v3/contenttype/forms"/>
  </ds:schemaRefs>
</ds:datastoreItem>
</file>

<file path=customXml/itemProps2.xml><?xml version="1.0" encoding="utf-8"?>
<ds:datastoreItem xmlns:ds="http://schemas.openxmlformats.org/officeDocument/2006/customXml" ds:itemID="{29541CCC-1B43-4050-967F-8F82E4A888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86f2d02-5597-423a-8672-df1b38dfa30e"/>
    <ds:schemaRef ds:uri="07e8edef-8934-4308-b202-a808b2caf2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439BBBB-80D9-4D1E-BF08-7F66F7A61559}">
  <ds:schemaRefs>
    <ds:schemaRef ds:uri="http://purl.org/dc/elements/1.1/"/>
    <ds:schemaRef ds:uri="http://purl.org/dc/terms/"/>
    <ds:schemaRef ds:uri="http://schemas.microsoft.com/office/2006/metadata/properties"/>
    <ds:schemaRef ds:uri="07e8edef-8934-4308-b202-a808b2caf223"/>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586f2d02-5597-423a-8672-df1b38dfa30e"/>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15861</TotalTime>
  <Words>4849</Words>
  <Application>Microsoft Office PowerPoint</Application>
  <PresentationFormat>Presentación en pantalla (4:3)</PresentationFormat>
  <Paragraphs>695</Paragraphs>
  <Slides>47</Slides>
  <Notes>36</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47</vt:i4>
      </vt:variant>
    </vt:vector>
  </HeadingPairs>
  <TitlesOfParts>
    <vt:vector size="54" baseType="lpstr">
      <vt:lpstr>Arial</vt:lpstr>
      <vt:lpstr>Calibri</vt:lpstr>
      <vt:lpstr>Courier New</vt:lpstr>
      <vt:lpstr>Perpetua</vt:lpstr>
      <vt:lpstr>Segoe UI</vt:lpstr>
      <vt:lpstr>Wingdings</vt:lpstr>
      <vt:lpstr>Tema de Office</vt:lpstr>
      <vt:lpstr>Presentación de PowerPoint</vt:lpstr>
      <vt:lpstr>¿Qué es Pronexo?</vt:lpstr>
      <vt:lpstr>Principales clientes actuales (1/3)</vt:lpstr>
      <vt:lpstr>Principales clientes actuales (2/3)</vt:lpstr>
      <vt:lpstr>Principales clientes actuales (3/3)</vt:lpstr>
      <vt:lpstr>Interacción mandante-contratista </vt:lpstr>
      <vt:lpstr>Beneficios de usar Pronexo</vt:lpstr>
      <vt:lpstr>Beneficios para su empresa</vt:lpstr>
      <vt:lpstr>¿Qué debo hacer en la plataforma?</vt:lpstr>
      <vt:lpstr>Trabajo inicial</vt:lpstr>
      <vt:lpstr>Trabajo en régimen</vt:lpstr>
      <vt:lpstr>Principales tareas en Pronexo</vt:lpstr>
      <vt:lpstr>Configuración inicial</vt:lpstr>
      <vt:lpstr>Configuración inicial (1/2)</vt:lpstr>
      <vt:lpstr>Configuración inicial (2/2)</vt:lpstr>
      <vt:lpstr>Trabajo sistemático: Trabajadores</vt:lpstr>
      <vt:lpstr>Trabajo sistemático: Trabajadores (1/11)</vt:lpstr>
      <vt:lpstr>Crear trabajadores uno a uno (2/11)</vt:lpstr>
      <vt:lpstr>Creación masiva de trabajadores (3/11)</vt:lpstr>
      <vt:lpstr>Reactivar un trabajador que ya presto servicios anteriormente en la empresa (4/11)</vt:lpstr>
      <vt:lpstr>Trasladar a un trabajador de un servicio a otro (5/11)</vt:lpstr>
      <vt:lpstr>Asignar a un trabajador a más de un servicio (6/11)</vt:lpstr>
      <vt:lpstr>Asignar un trabajador a más clientes (7/11)</vt:lpstr>
      <vt:lpstr>Mantener nómina de trabajadores (8/11)</vt:lpstr>
      <vt:lpstr>Dar de baja por término de contrato de un trabajador de un contratista (9/11)</vt:lpstr>
      <vt:lpstr>Dar de baja a un trabajador de un servicio pero sigue trabajando en la empresa contratista (10/11)</vt:lpstr>
      <vt:lpstr>Inactivar un trabajador creado por error (11/11)</vt:lpstr>
      <vt:lpstr>TRABAJO SISTEMÁTICO: carga de documentos </vt:lpstr>
      <vt:lpstr>Trabajo sistemático: Carga de documentos (1/8)</vt:lpstr>
      <vt:lpstr>¿Cómo digitalizar documentos? (2/8)</vt:lpstr>
      <vt:lpstr>Cargar documentos (3/8)</vt:lpstr>
      <vt:lpstr>Cargar documentos por trabajador (4/8)</vt:lpstr>
      <vt:lpstr>Cargar un mismo documento a varios trabajadores (5/8)</vt:lpstr>
      <vt:lpstr>Cargar documentos masivamente a trabajadores (6/8)</vt:lpstr>
      <vt:lpstr>Cargar fotografías masivamente a trabajadores (7/8)</vt:lpstr>
      <vt:lpstr>Informar documentos ya cargados (8/8)</vt:lpstr>
      <vt:lpstr>Informes de uso recurrente</vt:lpstr>
      <vt:lpstr>Informes de uso recurrente (1/2)</vt:lpstr>
      <vt:lpstr>Informes de uso recurrente (2/2)</vt:lpstr>
      <vt:lpstr>Preguntas frecuentes</vt:lpstr>
      <vt:lpstr>Preguntas frecuentes (1/6)</vt:lpstr>
      <vt:lpstr>Cargué un trabajador y no se le piden documentos (2/6)</vt:lpstr>
      <vt:lpstr>Cargué un trabajador y no se le piden documentos (3/6)</vt:lpstr>
      <vt:lpstr>Asignar un documento a un trabajador (4/6)</vt:lpstr>
      <vt:lpstr>Asignar un documento a un trabajador (5/6)</vt:lpstr>
      <vt:lpstr>Actualización desfasada de nómina (6/6)</vt:lpstr>
      <vt:lpstr>Información de contacto</vt:lpstr>
    </vt:vector>
  </TitlesOfParts>
  <Company>OpenSoft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PRONEXO</dc:title>
  <dc:subject>Presentación y cotización</dc:subject>
  <dc:creator>Raúl Macías M.</dc:creator>
  <cp:lastModifiedBy>Moisés Alejandro Huenchuleo Reyes</cp:lastModifiedBy>
  <cp:revision>904</cp:revision>
  <cp:lastPrinted>2015-11-18T13:59:09Z</cp:lastPrinted>
  <dcterms:created xsi:type="dcterms:W3CDTF">2010-12-07T18:41:16Z</dcterms:created>
  <dcterms:modified xsi:type="dcterms:W3CDTF">2019-05-06T01:39:05Z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0x0101009E8E00B986C66342AB2A43B84030C86F</vt:lpwstr>
  </property>
</Properties>
</file>